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401" r:id="rId2"/>
    <p:sldId id="1798" r:id="rId3"/>
    <p:sldId id="257" r:id="rId4"/>
    <p:sldId id="1799" r:id="rId5"/>
    <p:sldId id="1801" r:id="rId6"/>
    <p:sldId id="1800" r:id="rId7"/>
    <p:sldId id="1825" r:id="rId8"/>
    <p:sldId id="1824" r:id="rId9"/>
    <p:sldId id="1802" r:id="rId10"/>
    <p:sldId id="1838" r:id="rId11"/>
    <p:sldId id="1828" r:id="rId12"/>
    <p:sldId id="1829" r:id="rId13"/>
    <p:sldId id="1836" r:id="rId14"/>
    <p:sldId id="1837" r:id="rId15"/>
    <p:sldId id="1804" r:id="rId16"/>
    <p:sldId id="1823" r:id="rId17"/>
    <p:sldId id="1820" r:id="rId18"/>
    <p:sldId id="1832" r:id="rId19"/>
    <p:sldId id="1827" r:id="rId20"/>
    <p:sldId id="1830" r:id="rId21"/>
    <p:sldId id="1809" r:id="rId22"/>
    <p:sldId id="1814" r:id="rId23"/>
    <p:sldId id="1833" r:id="rId24"/>
    <p:sldId id="1834" r:id="rId25"/>
    <p:sldId id="1835" r:id="rId26"/>
    <p:sldId id="1810" r:id="rId27"/>
    <p:sldId id="1812" r:id="rId28"/>
    <p:sldId id="1815" r:id="rId29"/>
    <p:sldId id="373" r:id="rId3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FF3F7"/>
    <a:srgbClr val="10B0F0"/>
    <a:srgbClr val="1AB0F0"/>
    <a:srgbClr val="0B273E"/>
    <a:srgbClr val="4596BD"/>
    <a:srgbClr val="FF6600"/>
    <a:srgbClr val="0316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05" autoAdjust="0"/>
    <p:restoredTop sz="92911" autoAdjust="0"/>
  </p:normalViewPr>
  <p:slideViewPr>
    <p:cSldViewPr snapToGrid="0">
      <p:cViewPr varScale="1">
        <p:scale>
          <a:sx n="86" d="100"/>
          <a:sy n="86" d="100"/>
        </p:scale>
        <p:origin x="422" y="53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6009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3092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216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文本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pic>
        <p:nvPicPr>
          <p:cNvPr id="14" name="公司标志-01.png" descr="公司标志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526" y="494654"/>
            <a:ext cx="1535666" cy="22292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 descr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标题文本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标题文本</a:t>
            </a:r>
          </a:p>
        </p:txBody>
      </p:sp>
      <p:sp>
        <p:nvSpPr>
          <p:cNvPr id="4" name="正文级别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58409" cy="3708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gency FB"/>
                <a:ea typeface="Agency FB"/>
                <a:cs typeface="Agency FB"/>
                <a:sym typeface="Agency FB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gency FB"/>
          <a:ea typeface="Agency FB"/>
          <a:cs typeface="Agency FB"/>
          <a:sym typeface="Agency FB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gency FB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gency FB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gency FB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gency FB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gency FB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gency FB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gency FB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gency FB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gency FB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7.wdp"/><Relationship Id="rId4" Type="http://schemas.openxmlformats.org/officeDocument/2006/relationships/image" Target="../media/image15.png"/><Relationship Id="rId9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463"/>
            <a:ext cx="12193905" cy="68929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201563" y="2435370"/>
            <a:ext cx="9788873" cy="19872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齐齐哈尔医学院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</a:b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智慧教室使用介绍</a:t>
            </a:r>
          </a:p>
        </p:txBody>
      </p:sp>
      <p:sp>
        <p:nvSpPr>
          <p:cNvPr id="53" name="直接连接符 15"/>
          <p:cNvSpPr/>
          <p:nvPr/>
        </p:nvSpPr>
        <p:spPr>
          <a:xfrm>
            <a:off x="3225479" y="4805111"/>
            <a:ext cx="5741042" cy="0"/>
          </a:xfrm>
          <a:prstGeom prst="line">
            <a:avLst/>
          </a:prstGeom>
          <a:ln w="38100">
            <a:solidFill>
              <a:srgbClr val="0D69FF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55A4781-9110-872F-7216-A9D34229C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54" y="297111"/>
            <a:ext cx="4264204" cy="113980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E6CD2A3-8051-B7E1-9A90-A6894347D481}"/>
              </a:ext>
            </a:extLst>
          </p:cNvPr>
          <p:cNvSpPr/>
          <p:nvPr/>
        </p:nvSpPr>
        <p:spPr>
          <a:xfrm>
            <a:off x="0" y="-1"/>
            <a:ext cx="5080000" cy="6858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3D73434-E3CF-C541-6DCE-7A3EFA6501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2751" y="1484207"/>
            <a:ext cx="2085013" cy="3889585"/>
          </a:xfrm>
          <a:custGeom>
            <a:avLst/>
            <a:gdLst>
              <a:gd name="connsiteX0" fmla="*/ 0 w 2085013"/>
              <a:gd name="connsiteY0" fmla="*/ 0 h 3889585"/>
              <a:gd name="connsiteX1" fmla="*/ 2085013 w 2085013"/>
              <a:gd name="connsiteY1" fmla="*/ 0 h 3889585"/>
              <a:gd name="connsiteX2" fmla="*/ 2085013 w 2085013"/>
              <a:gd name="connsiteY2" fmla="*/ 822283 h 3889585"/>
              <a:gd name="connsiteX3" fmla="*/ 530032 w 2085013"/>
              <a:gd name="connsiteY3" fmla="*/ 822283 h 3889585"/>
              <a:gd name="connsiteX4" fmla="*/ 530032 w 2085013"/>
              <a:gd name="connsiteY4" fmla="*/ 2739450 h 3889585"/>
              <a:gd name="connsiteX5" fmla="*/ 2085013 w 2085013"/>
              <a:gd name="connsiteY5" fmla="*/ 2739450 h 3889585"/>
              <a:gd name="connsiteX6" fmla="*/ 2085013 w 2085013"/>
              <a:gd name="connsiteY6" fmla="*/ 3889585 h 3889585"/>
              <a:gd name="connsiteX7" fmla="*/ 0 w 2085013"/>
              <a:gd name="connsiteY7" fmla="*/ 3889585 h 3889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013" h="3889585">
                <a:moveTo>
                  <a:pt x="0" y="0"/>
                </a:moveTo>
                <a:lnTo>
                  <a:pt x="2085013" y="0"/>
                </a:lnTo>
                <a:lnTo>
                  <a:pt x="2085013" y="822283"/>
                </a:lnTo>
                <a:lnTo>
                  <a:pt x="530032" y="822283"/>
                </a:lnTo>
                <a:lnTo>
                  <a:pt x="530032" y="2739450"/>
                </a:lnTo>
                <a:lnTo>
                  <a:pt x="2085013" y="2739450"/>
                </a:lnTo>
                <a:lnTo>
                  <a:pt x="2085013" y="3889585"/>
                </a:lnTo>
                <a:lnTo>
                  <a:pt x="0" y="3889585"/>
                </a:lnTo>
                <a:close/>
              </a:path>
            </a:pathLst>
          </a:cu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69B3A4DC-04D2-6C0F-BE0C-D45384700322}"/>
              </a:ext>
            </a:extLst>
          </p:cNvPr>
          <p:cNvGrpSpPr/>
          <p:nvPr/>
        </p:nvGrpSpPr>
        <p:grpSpPr>
          <a:xfrm>
            <a:off x="1272783" y="2321004"/>
            <a:ext cx="2661306" cy="1793049"/>
            <a:chOff x="1272783" y="2321004"/>
            <a:chExt cx="2661306" cy="1793049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5894EE6-E902-AAD4-D5DB-A7DFD54F8B4D}"/>
                </a:ext>
              </a:extLst>
            </p:cNvPr>
            <p:cNvSpPr txBox="1"/>
            <p:nvPr/>
          </p:nvSpPr>
          <p:spPr>
            <a:xfrm>
              <a:off x="1272783" y="2321004"/>
              <a:ext cx="1877438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F4508B9-7511-300A-B32B-AE9156C5A1B6}"/>
                </a:ext>
              </a:extLst>
            </p:cNvPr>
            <p:cNvSpPr txBox="1"/>
            <p:nvPr/>
          </p:nvSpPr>
          <p:spPr>
            <a:xfrm>
              <a:off x="1272783" y="3406167"/>
              <a:ext cx="26613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CONTENT</a:t>
              </a:r>
              <a:endPara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C6E15D3E-75DA-1787-09F7-F760DCBE9C0A}"/>
              </a:ext>
            </a:extLst>
          </p:cNvPr>
          <p:cNvSpPr txBox="1"/>
          <p:nvPr/>
        </p:nvSpPr>
        <p:spPr>
          <a:xfrm>
            <a:off x="5610032" y="2075902"/>
            <a:ext cx="755335" cy="646331"/>
          </a:xfrm>
          <a:prstGeom prst="rect">
            <a:avLst/>
          </a:prstGeom>
          <a:solidFill>
            <a:srgbClr val="004098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61F0DF5-F500-B280-2B7C-23B3DDD3443E}"/>
              </a:ext>
            </a:extLst>
          </p:cNvPr>
          <p:cNvSpPr txBox="1"/>
          <p:nvPr/>
        </p:nvSpPr>
        <p:spPr>
          <a:xfrm>
            <a:off x="5610032" y="2990763"/>
            <a:ext cx="755335" cy="646331"/>
          </a:xfrm>
          <a:prstGeom prst="rect">
            <a:avLst/>
          </a:prstGeom>
          <a:solidFill>
            <a:srgbClr val="004098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699378E-0EF1-FEA3-F022-0CE3BA55E7D3}"/>
              </a:ext>
            </a:extLst>
          </p:cNvPr>
          <p:cNvSpPr txBox="1"/>
          <p:nvPr/>
        </p:nvSpPr>
        <p:spPr>
          <a:xfrm>
            <a:off x="5610032" y="1161041"/>
            <a:ext cx="755335" cy="646331"/>
          </a:xfrm>
          <a:prstGeom prst="rect">
            <a:avLst/>
          </a:prstGeom>
          <a:solidFill>
            <a:srgbClr val="004098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4C20DA6-0EEF-306B-32CC-DDAE2A05DE31}"/>
              </a:ext>
            </a:extLst>
          </p:cNvPr>
          <p:cNvSpPr txBox="1"/>
          <p:nvPr/>
        </p:nvSpPr>
        <p:spPr>
          <a:xfrm>
            <a:off x="5610032" y="3905624"/>
            <a:ext cx="755335" cy="646331"/>
          </a:xfrm>
          <a:prstGeom prst="rect">
            <a:avLst/>
          </a:prstGeom>
          <a:solidFill>
            <a:srgbClr val="004098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5D861FF-393B-B31E-D18F-EF17D56C34AA}"/>
              </a:ext>
            </a:extLst>
          </p:cNvPr>
          <p:cNvSpPr txBox="1"/>
          <p:nvPr/>
        </p:nvSpPr>
        <p:spPr>
          <a:xfrm>
            <a:off x="6650804" y="1161041"/>
            <a:ext cx="450055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no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latin typeface="+mn-lt"/>
                <a:ea typeface="+mn-ea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建设情况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B889ED7-E6B2-2E79-DDE4-78A35CF992F9}"/>
              </a:ext>
            </a:extLst>
          </p:cNvPr>
          <p:cNvSpPr txBox="1"/>
          <p:nvPr/>
        </p:nvSpPr>
        <p:spPr>
          <a:xfrm>
            <a:off x="6650804" y="2075902"/>
            <a:ext cx="450055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noAutofit/>
          </a:bodyPr>
          <a:lstStyle>
            <a:defPPr>
              <a:defRPr lang="zh-CN"/>
            </a:defPPr>
            <a:lvl1pPr algn="ctr">
              <a:defRPr sz="3200">
                <a:latin typeface="+mn-ea"/>
                <a:ea typeface="+mn-ea"/>
                <a:cs typeface="+mn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智慧教室设备使用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E36C980-2714-2132-98A2-C75F0B132DAD}"/>
              </a:ext>
            </a:extLst>
          </p:cNvPr>
          <p:cNvSpPr txBox="1"/>
          <p:nvPr/>
        </p:nvSpPr>
        <p:spPr>
          <a:xfrm>
            <a:off x="6650804" y="3905624"/>
            <a:ext cx="450055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noAutofit/>
          </a:bodyPr>
          <a:lstStyle>
            <a:defPPr>
              <a:defRPr lang="zh-CN"/>
            </a:defPPr>
            <a:lvl1pPr algn="ctr">
              <a:defRPr sz="3200">
                <a:latin typeface="+mn-lt"/>
                <a:ea typeface="+mn-ea"/>
                <a:cs typeface="+mn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轻新课堂使用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46374FB-14CF-A975-C323-F5042A324618}"/>
              </a:ext>
            </a:extLst>
          </p:cNvPr>
          <p:cNvSpPr txBox="1"/>
          <p:nvPr/>
        </p:nvSpPr>
        <p:spPr>
          <a:xfrm>
            <a:off x="6650804" y="2990763"/>
            <a:ext cx="450055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noAutofit/>
          </a:bodyPr>
          <a:lstStyle>
            <a:defPPr>
              <a:defRPr lang="zh-CN"/>
            </a:defPPr>
            <a:lvl1pPr algn="ctr">
              <a:defRPr sz="3200">
                <a:latin typeface="+mn-ea"/>
                <a:ea typeface="+mn-ea"/>
                <a:cs typeface="+mn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一体化平台使用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E0474EF-68DD-70FC-1618-281790FD0E69}"/>
              </a:ext>
            </a:extLst>
          </p:cNvPr>
          <p:cNvSpPr txBox="1"/>
          <p:nvPr/>
        </p:nvSpPr>
        <p:spPr>
          <a:xfrm>
            <a:off x="5610032" y="4820485"/>
            <a:ext cx="755335" cy="646331"/>
          </a:xfrm>
          <a:prstGeom prst="rect">
            <a:avLst/>
          </a:prstGeom>
          <a:solidFill>
            <a:srgbClr val="004098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05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AC63EC7-3293-F5B9-D430-C126F5000A02}"/>
              </a:ext>
            </a:extLst>
          </p:cNvPr>
          <p:cNvSpPr txBox="1"/>
          <p:nvPr/>
        </p:nvSpPr>
        <p:spPr>
          <a:xfrm>
            <a:off x="6650804" y="4820485"/>
            <a:ext cx="450055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noAutofit/>
          </a:bodyPr>
          <a:lstStyle>
            <a:defPPr>
              <a:defRPr lang="zh-CN"/>
            </a:defPPr>
            <a:lvl1pPr algn="ctr">
              <a:defRPr sz="3200">
                <a:latin typeface="+mn-lt"/>
                <a:ea typeface="+mn-ea"/>
                <a:cs typeface="+mn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演示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答疑</a:t>
            </a:r>
          </a:p>
        </p:txBody>
      </p:sp>
    </p:spTree>
    <p:extLst>
      <p:ext uri="{BB962C8B-B14F-4D97-AF65-F5344CB8AC3E}">
        <p14:creationId xmlns:p14="http://schemas.microsoft.com/office/powerpoint/2010/main" val="9260421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8C87AE2-3BD2-18CF-B38B-7CC2EBBC41A9}"/>
              </a:ext>
            </a:extLst>
          </p:cNvPr>
          <p:cNvSpPr txBox="1"/>
          <p:nvPr/>
        </p:nvSpPr>
        <p:spPr>
          <a:xfrm>
            <a:off x="498115" y="237696"/>
            <a:ext cx="397017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一、建设情况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0D5B99A-EAA6-504F-3C7A-35B364466FAE}"/>
              </a:ext>
            </a:extLst>
          </p:cNvPr>
          <p:cNvSpPr txBox="1"/>
          <p:nvPr/>
        </p:nvSpPr>
        <p:spPr>
          <a:xfrm>
            <a:off x="2329543" y="1411593"/>
            <a:ext cx="7280988" cy="18846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"/>
              </a:rPr>
              <a:t>共计建设教室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"/>
              </a:rPr>
              <a:t>5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间，分布在部系楼、形态楼。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"/>
              </a:rPr>
              <a:t>1</a:t>
            </a: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"/>
              </a:rPr>
              <a:t>、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部系楼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 BC 102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教室，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 101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、教学楼北区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 409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教室、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509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"/>
              </a:rPr>
              <a:t>3</a:t>
            </a: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"/>
              </a:rPr>
              <a:t>、形态楼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 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"/>
              </a:rPr>
              <a:t>101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C4B3428-14AB-0174-3B4D-C6A30E86028F}"/>
              </a:ext>
            </a:extLst>
          </p:cNvPr>
          <p:cNvSpPr txBox="1"/>
          <p:nvPr/>
        </p:nvSpPr>
        <p:spPr>
          <a:xfrm>
            <a:off x="249611" y="1506236"/>
            <a:ext cx="207993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marL="342900" indent="-342900" algn="just">
              <a:buSzPct val="100000"/>
              <a:buFont typeface="Helvetica"/>
              <a:buChar char="➢"/>
              <a:defRPr sz="32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字魂58号-创中黑"/>
                <a:ea typeface="字魂58号-创中黑"/>
                <a:cs typeface="字魂58号-创中黑"/>
                <a:sym typeface="字魂58号-创中黑"/>
              </a:defRPr>
            </a:lvl1pPr>
          </a:lstStyle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建设概况：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FD4CA7-E7CE-605B-5DE6-6C639CC9E251}"/>
              </a:ext>
            </a:extLst>
          </p:cNvPr>
          <p:cNvSpPr txBox="1"/>
          <p:nvPr/>
        </p:nvSpPr>
        <p:spPr>
          <a:xfrm>
            <a:off x="249611" y="3834428"/>
            <a:ext cx="207993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marL="342900" indent="-342900" algn="just">
              <a:buSzPct val="100000"/>
              <a:buFont typeface="Helvetica"/>
              <a:buChar char="➢"/>
              <a:defRPr sz="32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字魂58号-创中黑"/>
                <a:ea typeface="字魂58号-创中黑"/>
                <a:cs typeface="字魂58号-创中黑"/>
                <a:sym typeface="字魂58号-创中黑"/>
              </a:defRPr>
            </a:lvl1pPr>
          </a:lstStyle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建设内容：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AD2A05B-BE1A-EE72-4B5D-27FAC7A70C64}"/>
              </a:ext>
            </a:extLst>
          </p:cNvPr>
          <p:cNvSpPr txBox="1"/>
          <p:nvPr/>
        </p:nvSpPr>
        <p:spPr>
          <a:xfrm>
            <a:off x="2329933" y="3834428"/>
            <a:ext cx="9743494" cy="18846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、新的平台：一体化教学平台；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、新环境：新装饰、新套配设施；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、新设备：高清中控、液晶桌面、电子班牌、声音采集与扩声；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、新功能：课堂互动、分组研讨、线上上课、教学巡视、督导评教、资源共享等。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8039C2E-2BE9-BBB2-F727-057664EAD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15" y="1252248"/>
            <a:ext cx="7041268" cy="435389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F87A5EB-415B-ABCB-14D2-D12F8A04A91D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设备开启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DE536BC-5B44-B2E4-9345-FDB215D48192}"/>
              </a:ext>
            </a:extLst>
          </p:cNvPr>
          <p:cNvSpPr/>
          <p:nvPr/>
        </p:nvSpPr>
        <p:spPr>
          <a:xfrm>
            <a:off x="3161818" y="2644694"/>
            <a:ext cx="1720910" cy="15686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BC6A096-32A1-40F9-E6A8-481FF37D0CFA}"/>
              </a:ext>
            </a:extLst>
          </p:cNvPr>
          <p:cNvSpPr txBox="1"/>
          <p:nvPr/>
        </p:nvSpPr>
        <p:spPr>
          <a:xfrm>
            <a:off x="7880189" y="1262388"/>
            <a:ext cx="4172327" cy="123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、在未上课时，液晶桌面面板为待机状态。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C0CC238-A233-3DBA-41AB-A2C58870D451}"/>
              </a:ext>
            </a:extLst>
          </p:cNvPr>
          <p:cNvSpPr txBox="1"/>
          <p:nvPr/>
        </p:nvSpPr>
        <p:spPr>
          <a:xfrm>
            <a:off x="7880188" y="2897575"/>
            <a:ext cx="4172327" cy="12305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“</a:t>
            </a:r>
            <a:r>
              <a:rPr lang="zh-CN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上课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”</a:t>
            </a:r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按钮即可全部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开启教室内多媒体设备。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700C0683-C661-EE28-10AD-6741B8851390}"/>
              </a:ext>
            </a:extLst>
          </p:cNvPr>
          <p:cNvCxnSpPr>
            <a:cxnSpLocks/>
          </p:cNvCxnSpPr>
          <p:nvPr/>
        </p:nvCxnSpPr>
        <p:spPr>
          <a:xfrm flipH="1">
            <a:off x="7254240" y="1676400"/>
            <a:ext cx="675640" cy="2336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F7776D88-E96E-F7A9-C6DF-A79B5095F5DD}"/>
              </a:ext>
            </a:extLst>
          </p:cNvPr>
          <p:cNvCxnSpPr>
            <a:cxnSpLocks/>
          </p:cNvCxnSpPr>
          <p:nvPr/>
        </p:nvCxnSpPr>
        <p:spPr>
          <a:xfrm flipH="1" flipV="1">
            <a:off x="4986900" y="3516149"/>
            <a:ext cx="2893288" cy="16130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71070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F155C620-FD2F-9E10-9948-9F97F6A4DD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6" t="4448" r="2728" b="3049"/>
          <a:stretch/>
        </p:blipFill>
        <p:spPr>
          <a:xfrm>
            <a:off x="5980922" y="1908854"/>
            <a:ext cx="5682343" cy="389584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09D4873-78FB-D7BC-708C-B5856B09C789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设备开启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关闭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82437CA-4285-070C-E87A-6D051FE5B202}"/>
              </a:ext>
            </a:extLst>
          </p:cNvPr>
          <p:cNvSpPr txBox="1"/>
          <p:nvPr/>
        </p:nvSpPr>
        <p:spPr>
          <a:xfrm>
            <a:off x="1045029" y="1200103"/>
            <a:ext cx="3272741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设备开启流程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自带笔记本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54019BB-0612-7FA0-54A9-1D4D168283D2}"/>
              </a:ext>
            </a:extLst>
          </p:cNvPr>
          <p:cNvSpPr txBox="1"/>
          <p:nvPr/>
        </p:nvSpPr>
        <p:spPr>
          <a:xfrm>
            <a:off x="1126030" y="4739927"/>
            <a:ext cx="4370767" cy="7870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、点击面板上的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“笔记本”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按钮，即可切换显示笔记本画面。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E89060A-E528-770C-A729-18EA62E202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2" t="28638" r="5795" b="34960"/>
          <a:stretch/>
        </p:blipFill>
        <p:spPr>
          <a:xfrm>
            <a:off x="528735" y="2037428"/>
            <a:ext cx="4901682" cy="1251433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1840318-8C2D-4406-7E11-B6DD5F17DD4B}"/>
              </a:ext>
            </a:extLst>
          </p:cNvPr>
          <p:cNvSpPr/>
          <p:nvPr/>
        </p:nvSpPr>
        <p:spPr>
          <a:xfrm>
            <a:off x="7710806" y="2872665"/>
            <a:ext cx="859870" cy="7837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66B82833-56E9-0FC7-8C33-E3FEAF027C01}"/>
              </a:ext>
            </a:extLst>
          </p:cNvPr>
          <p:cNvCxnSpPr>
            <a:cxnSpLocks/>
          </p:cNvCxnSpPr>
          <p:nvPr/>
        </p:nvCxnSpPr>
        <p:spPr>
          <a:xfrm flipV="1">
            <a:off x="5344409" y="3521159"/>
            <a:ext cx="2207932" cy="125143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02FC52B0-53F5-7BE3-0795-7B2743769C34}"/>
              </a:ext>
            </a:extLst>
          </p:cNvPr>
          <p:cNvSpPr txBox="1"/>
          <p:nvPr/>
        </p:nvSpPr>
        <p:spPr>
          <a:xfrm>
            <a:off x="1100342" y="3732544"/>
            <a:ext cx="3947938" cy="417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、笔记本连接对应接口（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HDMI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接口）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DEBFBA7-89E5-260A-A97A-B0BD91438989}"/>
              </a:ext>
            </a:extLst>
          </p:cNvPr>
          <p:cNvSpPr/>
          <p:nvPr/>
        </p:nvSpPr>
        <p:spPr>
          <a:xfrm>
            <a:off x="4463395" y="2703127"/>
            <a:ext cx="652585" cy="5948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74054C6B-25CF-543E-8937-79DCFF2BA7E8}"/>
              </a:ext>
            </a:extLst>
          </p:cNvPr>
          <p:cNvCxnSpPr>
            <a:cxnSpLocks/>
          </p:cNvCxnSpPr>
          <p:nvPr/>
        </p:nvCxnSpPr>
        <p:spPr>
          <a:xfrm flipV="1">
            <a:off x="3317354" y="3249990"/>
            <a:ext cx="1027347" cy="54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81BF9C25-ACB2-3D97-E120-C8118E4E4922}"/>
              </a:ext>
            </a:extLst>
          </p:cNvPr>
          <p:cNvSpPr txBox="1"/>
          <p:nvPr/>
        </p:nvSpPr>
        <p:spPr>
          <a:xfrm>
            <a:off x="5911791" y="5991997"/>
            <a:ext cx="6097554" cy="417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、老师授课结束后，点击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“下课”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按钮，设备自动关闭。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68EBE7B5-CF46-435A-F8F4-8F3EB07CE1AF}"/>
              </a:ext>
            </a:extLst>
          </p:cNvPr>
          <p:cNvCxnSpPr>
            <a:cxnSpLocks/>
          </p:cNvCxnSpPr>
          <p:nvPr/>
        </p:nvCxnSpPr>
        <p:spPr>
          <a:xfrm flipV="1">
            <a:off x="9507894" y="4615287"/>
            <a:ext cx="1110343" cy="13767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AA94722D-8E53-2AD1-A8DF-2C22C6EDD54A}"/>
              </a:ext>
            </a:extLst>
          </p:cNvPr>
          <p:cNvSpPr/>
          <p:nvPr/>
        </p:nvSpPr>
        <p:spPr>
          <a:xfrm>
            <a:off x="10495711" y="3941415"/>
            <a:ext cx="652585" cy="5948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BFEFE3-BA2B-504E-A9A1-45D9BC352828}"/>
              </a:ext>
            </a:extLst>
          </p:cNvPr>
          <p:cNvSpPr/>
          <p:nvPr/>
        </p:nvSpPr>
        <p:spPr>
          <a:xfrm>
            <a:off x="3901153" y="2076273"/>
            <a:ext cx="1351981" cy="5423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F6D968F-48D4-551C-543C-91CA3CFAA34E}"/>
              </a:ext>
            </a:extLst>
          </p:cNvPr>
          <p:cNvSpPr txBox="1"/>
          <p:nvPr/>
        </p:nvSpPr>
        <p:spPr>
          <a:xfrm>
            <a:off x="6259352" y="934030"/>
            <a:ext cx="4758874" cy="7875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、老款笔记本无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HDMI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接口，可连接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VGA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接口，点击“备用源”即可切换显示笔记本画面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2F8C59A1-04DE-67CF-B178-EA76025D57F8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5253134" y="1327792"/>
            <a:ext cx="1006218" cy="66396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2150D81F-9B81-62CC-C719-EB8C4423D617}"/>
              </a:ext>
            </a:extLst>
          </p:cNvPr>
          <p:cNvCxnSpPr>
            <a:cxnSpLocks/>
          </p:cNvCxnSpPr>
          <p:nvPr/>
        </p:nvCxnSpPr>
        <p:spPr>
          <a:xfrm>
            <a:off x="9675034" y="1771560"/>
            <a:ext cx="0" cy="9315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B5FCA569-B802-381E-D279-F82755B08DBA}"/>
              </a:ext>
            </a:extLst>
          </p:cNvPr>
          <p:cNvSpPr/>
          <p:nvPr/>
        </p:nvSpPr>
        <p:spPr>
          <a:xfrm>
            <a:off x="9177868" y="2842843"/>
            <a:ext cx="859870" cy="7837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89354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E269F55-786C-DE82-D856-1BB41539B1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4"/>
          <a:stretch/>
        </p:blipFill>
        <p:spPr>
          <a:xfrm>
            <a:off x="787077" y="1377388"/>
            <a:ext cx="4757196" cy="306004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8BF6391-5EEB-6F03-6E43-96FF1186BA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4"/>
          <a:stretch/>
        </p:blipFill>
        <p:spPr>
          <a:xfrm>
            <a:off x="6647729" y="1377387"/>
            <a:ext cx="4757196" cy="30600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782C9B9-0292-E329-BCE5-2371E5F9D749}"/>
              </a:ext>
            </a:extLst>
          </p:cNvPr>
          <p:cNvSpPr/>
          <p:nvPr/>
        </p:nvSpPr>
        <p:spPr>
          <a:xfrm>
            <a:off x="3414538" y="5497019"/>
            <a:ext cx="6153868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上课后，所有设备自动开启，老师无需做其他操作</a:t>
            </a:r>
            <a:r>
              <a:rPr lang="zh-CN" altLang="en-US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zh-CN" sz="20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6054D12-505A-0661-7D98-8341C73AEE3A}"/>
              </a:ext>
            </a:extLst>
          </p:cNvPr>
          <p:cNvSpPr/>
          <p:nvPr/>
        </p:nvSpPr>
        <p:spPr>
          <a:xfrm>
            <a:off x="2448284" y="4610019"/>
            <a:ext cx="1434781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研讨教室</a:t>
            </a:r>
            <a:endParaRPr lang="zh-CN" altLang="zh-CN" sz="20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B196C0C-2537-2F52-9910-9B7E68C4BDA7}"/>
              </a:ext>
            </a:extLst>
          </p:cNvPr>
          <p:cNvSpPr/>
          <p:nvPr/>
        </p:nvSpPr>
        <p:spPr>
          <a:xfrm>
            <a:off x="8308935" y="4610019"/>
            <a:ext cx="1434781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MBA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教室</a:t>
            </a:r>
            <a:endParaRPr lang="zh-CN" altLang="zh-CN" sz="20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3A56EC-EAB1-88ED-A521-D56FA95443CD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设备开启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8290583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926D77F-6ACE-C92B-1BAE-4FB2F74627B6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课堂教学设备使用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7821A5B-F158-FF84-C9E7-1E3BCB7E5CA3}"/>
              </a:ext>
            </a:extLst>
          </p:cNvPr>
          <p:cNvSpPr txBox="1"/>
          <p:nvPr/>
        </p:nvSpPr>
        <p:spPr>
          <a:xfrm>
            <a:off x="1012372" y="1025893"/>
            <a:ext cx="3222171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课堂教学设备使用</a:t>
            </a: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-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投屏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F36355-14C5-8C1F-3B63-C97D8A16B5AF}"/>
              </a:ext>
            </a:extLst>
          </p:cNvPr>
          <p:cNvSpPr txBox="1"/>
          <p:nvPr/>
        </p:nvSpPr>
        <p:spPr>
          <a:xfrm>
            <a:off x="498115" y="5320905"/>
            <a:ext cx="4857633" cy="8744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智慧</a:t>
            </a:r>
            <a:r>
              <a:rPr lang="zh-CN" altLang="en-US" sz="18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教室（无小组）课上投屏时老师点击</a:t>
            </a:r>
            <a:endParaRPr lang="en-US" altLang="zh-CN" sz="18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8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“无线投屏”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后，进入到无线投屏界面</a:t>
            </a:r>
            <a:endParaRPr lang="en-US" altLang="zh-CN" sz="18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FFDD872-480D-39CA-D8B6-75409D84AE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7" t="4748" r="4110" b="5436"/>
          <a:stretch/>
        </p:blipFill>
        <p:spPr>
          <a:xfrm>
            <a:off x="312239" y="1537095"/>
            <a:ext cx="5191394" cy="342679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0A04994-B796-E2DE-3367-3BC761C684CB}"/>
              </a:ext>
            </a:extLst>
          </p:cNvPr>
          <p:cNvSpPr/>
          <p:nvPr/>
        </p:nvSpPr>
        <p:spPr>
          <a:xfrm>
            <a:off x="2623457" y="2377543"/>
            <a:ext cx="754225" cy="7668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1CB0ED5A-4AF7-726C-6467-0D8044A094BA}"/>
              </a:ext>
            </a:extLst>
          </p:cNvPr>
          <p:cNvSpPr/>
          <p:nvPr/>
        </p:nvSpPr>
        <p:spPr>
          <a:xfrm>
            <a:off x="5726920" y="3004457"/>
            <a:ext cx="475861" cy="424543"/>
          </a:xfrm>
          <a:prstGeom prst="rightArrow">
            <a:avLst/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D8ABC4C-AB6C-CAF1-7313-8820F5968E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2" t="15782" r="1867" b="9659"/>
          <a:stretch/>
        </p:blipFill>
        <p:spPr>
          <a:xfrm>
            <a:off x="6270171" y="1503332"/>
            <a:ext cx="5778019" cy="3426791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7B7E5BA5-729C-8320-4063-C8FA6A42DB98}"/>
              </a:ext>
            </a:extLst>
          </p:cNvPr>
          <p:cNvSpPr/>
          <p:nvPr/>
        </p:nvSpPr>
        <p:spPr>
          <a:xfrm>
            <a:off x="6848669" y="2127380"/>
            <a:ext cx="1343610" cy="3156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D1BEE89-C407-B7A0-DD77-9CBF37AE8EF7}"/>
              </a:ext>
            </a:extLst>
          </p:cNvPr>
          <p:cNvSpPr/>
          <p:nvPr/>
        </p:nvSpPr>
        <p:spPr>
          <a:xfrm>
            <a:off x="6848669" y="2901041"/>
            <a:ext cx="1343610" cy="3156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E0CF30D-E499-BC86-7A1B-BF5578175FF0}"/>
              </a:ext>
            </a:extLst>
          </p:cNvPr>
          <p:cNvSpPr/>
          <p:nvPr/>
        </p:nvSpPr>
        <p:spPr>
          <a:xfrm>
            <a:off x="6839340" y="3757739"/>
            <a:ext cx="1343610" cy="3156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3EB023A-9F84-B0F2-8128-D0154390A1AD}"/>
              </a:ext>
            </a:extLst>
          </p:cNvPr>
          <p:cNvSpPr txBox="1"/>
          <p:nvPr/>
        </p:nvSpPr>
        <p:spPr>
          <a:xfrm>
            <a:off x="6096000" y="4963886"/>
            <a:ext cx="5964308" cy="17624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投屏设备需要连接本教室的</a:t>
            </a:r>
            <a:r>
              <a:rPr lang="en-US" altLang="zh-CN" sz="140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WiFi</a:t>
            </a:r>
            <a:r>
              <a:rPr lang="zh-CN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，例如</a:t>
            </a:r>
            <a:r>
              <a:rPr lang="zh-CN" altLang="zh-CN" sz="14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lang="en-US" altLang="zh-CN" sz="14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BC102</a:t>
            </a:r>
            <a:r>
              <a:rPr lang="zh-CN" altLang="zh-CN" sz="14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然后点击要投屏的设备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如</a:t>
            </a:r>
            <a:r>
              <a:rPr lang="zh-CN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的投屏或镜像等功能，会出现教室内各屏幕的名称，例如</a:t>
            </a:r>
            <a:r>
              <a:rPr lang="zh-CN" altLang="en-US" sz="14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lang="en-US" altLang="zh-CN" sz="14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JYD_000</a:t>
            </a:r>
            <a:r>
              <a:rPr lang="zh-CN" altLang="en-US" sz="14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，选择要投射的屏幕名称即可。</a:t>
            </a:r>
            <a:endParaRPr lang="en-US" altLang="zh-CN" sz="14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注：苹果、安卓、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WIN10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系统投屏选项不同，请参考图示进行操作。</a:t>
            </a:r>
            <a:endParaRPr lang="zh-CN" altLang="zh-CN" sz="14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15C40B49-C765-9A8D-71CF-0541B3A2E4DE}"/>
              </a:ext>
            </a:extLst>
          </p:cNvPr>
          <p:cNvCxnSpPr>
            <a:cxnSpLocks/>
          </p:cNvCxnSpPr>
          <p:nvPr/>
        </p:nvCxnSpPr>
        <p:spPr>
          <a:xfrm flipV="1">
            <a:off x="3163078" y="3250490"/>
            <a:ext cx="0" cy="207041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782C1F82-1A6B-03B5-E545-FDBCE57862F4}"/>
              </a:ext>
            </a:extLst>
          </p:cNvPr>
          <p:cNvSpPr/>
          <p:nvPr/>
        </p:nvSpPr>
        <p:spPr>
          <a:xfrm>
            <a:off x="8601347" y="1778777"/>
            <a:ext cx="805543" cy="2557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99642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A7A9FE8-6678-5CFC-1A97-420A34FC1CB0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研讨控制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929D510-AF76-7E54-CF13-9BFB00AC96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1" t="10885" r="2056" b="1906"/>
          <a:stretch/>
        </p:blipFill>
        <p:spPr>
          <a:xfrm>
            <a:off x="690466" y="1337110"/>
            <a:ext cx="6992109" cy="472778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5345F0F-8731-5BE0-D32A-05E84B266CC4}"/>
              </a:ext>
            </a:extLst>
          </p:cNvPr>
          <p:cNvSpPr/>
          <p:nvPr/>
        </p:nvSpPr>
        <p:spPr>
          <a:xfrm>
            <a:off x="5728995" y="5122507"/>
            <a:ext cx="1632857" cy="5878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F69084-E851-DF9D-D8F9-6EC7B21FA1C4}"/>
              </a:ext>
            </a:extLst>
          </p:cNvPr>
          <p:cNvSpPr txBox="1"/>
          <p:nvPr/>
        </p:nvSpPr>
        <p:spPr>
          <a:xfrm>
            <a:off x="8037139" y="1924562"/>
            <a:ext cx="4027343" cy="1289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研讨型智慧教室，在课上进行小组互动投屏时，老师在液晶控制面板上，选择</a:t>
            </a:r>
            <a:r>
              <a:rPr lang="zh-CN" altLang="en-US" sz="18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“研讨”</a:t>
            </a:r>
            <a:r>
              <a:rPr lang="zh-CN" altLang="en-US" sz="18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模式。</a:t>
            </a:r>
            <a:endParaRPr lang="en-US" altLang="zh-CN" sz="18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DFEC1566-6281-ECCF-E519-DD084F7F627D}"/>
              </a:ext>
            </a:extLst>
          </p:cNvPr>
          <p:cNvCxnSpPr>
            <a:cxnSpLocks/>
          </p:cNvCxnSpPr>
          <p:nvPr/>
        </p:nvCxnSpPr>
        <p:spPr>
          <a:xfrm flipH="1">
            <a:off x="7483151" y="3311551"/>
            <a:ext cx="1929948" cy="19509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94476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A7A9FE8-6678-5CFC-1A97-420A34FC1CB0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研讨控制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FD059A4-6048-D7F8-ED01-2F2F13C734DE}"/>
              </a:ext>
            </a:extLst>
          </p:cNvPr>
          <p:cNvSpPr txBox="1"/>
          <p:nvPr/>
        </p:nvSpPr>
        <p:spPr>
          <a:xfrm>
            <a:off x="225829" y="1437087"/>
            <a:ext cx="1864228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教师授课模式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所有小组屏展示教师的内容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BF5F525-F073-69A0-3628-EDA084E8074D}"/>
              </a:ext>
            </a:extLst>
          </p:cNvPr>
          <p:cNvSpPr/>
          <p:nvPr/>
        </p:nvSpPr>
        <p:spPr>
          <a:xfrm>
            <a:off x="6167623" y="1306304"/>
            <a:ext cx="1829721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分组讨论模式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各小组内的学生可自己的讨论内容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03DF453-74CB-7D29-DD4E-64BBC140BB10}"/>
              </a:ext>
            </a:extLst>
          </p:cNvPr>
          <p:cNvSpPr/>
          <p:nvPr/>
        </p:nvSpPr>
        <p:spPr>
          <a:xfrm>
            <a:off x="190138" y="4001227"/>
            <a:ext cx="1856983" cy="199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自由展示模式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教师可将自己的内容展示给所有小组，也可展示给某一个小组或多个小组。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0209D31-F566-6E42-0D47-DC26A7275826}"/>
              </a:ext>
            </a:extLst>
          </p:cNvPr>
          <p:cNvSpPr/>
          <p:nvPr/>
        </p:nvSpPr>
        <p:spPr>
          <a:xfrm>
            <a:off x="6282129" y="4016084"/>
            <a:ext cx="1856983" cy="2316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自由展示模式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教师可将某一小组的内容展示给所有小组或某一小组，也可在老师屏上展示。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C22688-EBE9-78EE-68B4-82AB53D437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0" t="8189" r="1680" b="5016"/>
          <a:stretch/>
        </p:blipFill>
        <p:spPr>
          <a:xfrm>
            <a:off x="2165114" y="1195628"/>
            <a:ext cx="3735866" cy="254505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2483D67-9773-CAFB-4CFE-E385D2322A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8" t="8962" r="2422" b="4063"/>
          <a:stretch/>
        </p:blipFill>
        <p:spPr>
          <a:xfrm>
            <a:off x="7997344" y="1021171"/>
            <a:ext cx="3778569" cy="259337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DC9A72C-A00A-326C-FADB-80EEC6C41C8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5" t="5294" r="2315" b="8928"/>
          <a:stretch/>
        </p:blipFill>
        <p:spPr>
          <a:xfrm>
            <a:off x="8120742" y="4001227"/>
            <a:ext cx="3881120" cy="261907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9B11FD3D-6E5D-F7C7-C949-5C1A6327918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98" t="5442" r="5036" b="2313"/>
          <a:stretch/>
        </p:blipFill>
        <p:spPr>
          <a:xfrm>
            <a:off x="2090056" y="3969645"/>
            <a:ext cx="3819817" cy="2654872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43364F50-B12B-78A5-8F4F-10FF17E67D1D}"/>
              </a:ext>
            </a:extLst>
          </p:cNvPr>
          <p:cNvSpPr/>
          <p:nvPr/>
        </p:nvSpPr>
        <p:spPr>
          <a:xfrm>
            <a:off x="2278225" y="1655969"/>
            <a:ext cx="614265" cy="6245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7CA36A1-58AA-693E-2467-57CFFF3E51A6}"/>
              </a:ext>
            </a:extLst>
          </p:cNvPr>
          <p:cNvSpPr/>
          <p:nvPr/>
        </p:nvSpPr>
        <p:spPr>
          <a:xfrm>
            <a:off x="8112264" y="1979250"/>
            <a:ext cx="614265" cy="6245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A07C32B-1265-80FC-6397-BA76DC7D3279}"/>
              </a:ext>
            </a:extLst>
          </p:cNvPr>
          <p:cNvSpPr/>
          <p:nvPr/>
        </p:nvSpPr>
        <p:spPr>
          <a:xfrm>
            <a:off x="3328597" y="4605689"/>
            <a:ext cx="487624" cy="4958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0446420-2312-EA76-678B-E7FB0A491196}"/>
              </a:ext>
            </a:extLst>
          </p:cNvPr>
          <p:cNvSpPr/>
          <p:nvPr/>
        </p:nvSpPr>
        <p:spPr>
          <a:xfrm>
            <a:off x="4464188" y="4685536"/>
            <a:ext cx="1132311" cy="11512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E917145-B752-6FF0-0CF6-DD5B3AE2E271}"/>
              </a:ext>
            </a:extLst>
          </p:cNvPr>
          <p:cNvSpPr/>
          <p:nvPr/>
        </p:nvSpPr>
        <p:spPr>
          <a:xfrm>
            <a:off x="9070034" y="4997846"/>
            <a:ext cx="487624" cy="4958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AFF43B8-5612-F2CC-89A6-D11611A4D02C}"/>
              </a:ext>
            </a:extLst>
          </p:cNvPr>
          <p:cNvSpPr/>
          <p:nvPr/>
        </p:nvSpPr>
        <p:spPr>
          <a:xfrm>
            <a:off x="10488580" y="4745645"/>
            <a:ext cx="1073188" cy="10911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667615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3D57D33-B247-10AD-64BE-0A912A8E2507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98D8E25-AFE7-4712-119B-8102B3183375}"/>
              </a:ext>
            </a:extLst>
          </p:cNvPr>
          <p:cNvSpPr txBox="1"/>
          <p:nvPr/>
        </p:nvSpPr>
        <p:spPr>
          <a:xfrm>
            <a:off x="5020671" y="2723349"/>
            <a:ext cx="1453702" cy="4589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视频插入</a:t>
            </a:r>
            <a:endParaRPr lang="en-US" altLang="zh-CN" sz="18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88371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54DA0C6-423B-86C3-ABD6-677E2F36C22D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智慧黑板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80B1235-9400-6CE3-E31B-29A6B68F48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7037"/>
              </p:ext>
            </p:extLst>
          </p:nvPr>
        </p:nvGraphicFramePr>
        <p:xfrm>
          <a:off x="2754680" y="4180115"/>
          <a:ext cx="7266398" cy="1863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7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0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50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23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692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电源键</a:t>
                      </a:r>
                    </a:p>
                  </a:txBody>
                  <a:tcPr marL="117951" marR="117951" marT="58975" marB="58975" anchor="ctr">
                    <a:solidFill>
                      <a:srgbClr val="FFE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主页键</a:t>
                      </a:r>
                    </a:p>
                  </a:txBody>
                  <a:tcPr marL="117951" marR="117951" marT="58975" marB="58975" anchor="ctr">
                    <a:solidFill>
                      <a:srgbClr val="FFE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设置键</a:t>
                      </a:r>
                    </a:p>
                  </a:txBody>
                  <a:tcPr marL="117951" marR="117951" marT="58975" marB="58975" anchor="ctr">
                    <a:solidFill>
                      <a:srgbClr val="FFE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锁屏键</a:t>
                      </a:r>
                    </a:p>
                  </a:txBody>
                  <a:tcPr marL="117951" marR="117951" marT="58975" marB="58975" anchor="ctr">
                    <a:solidFill>
                      <a:srgbClr val="FFE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触摸锁定键</a:t>
                      </a:r>
                    </a:p>
                  </a:txBody>
                  <a:tcPr marL="117951" marR="117951" marT="58975" marB="58975" anchor="ctr">
                    <a:solidFill>
                      <a:srgbClr val="FFE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录屏键</a:t>
                      </a:r>
                    </a:p>
                  </a:txBody>
                  <a:tcPr marL="117951" marR="117951" marT="58975" marB="58975" anchor="ctr">
                    <a:solidFill>
                      <a:srgbClr val="FFE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音量加键</a:t>
                      </a:r>
                    </a:p>
                  </a:txBody>
                  <a:tcPr marL="117951" marR="117951" marT="58975" marB="58975" anchor="ctr">
                    <a:solidFill>
                      <a:srgbClr val="FFE5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音量减键</a:t>
                      </a:r>
                    </a:p>
                  </a:txBody>
                  <a:tcPr marL="117951" marR="117951" marT="58975" marB="58975" anchor="ctr">
                    <a:solidFill>
                      <a:srgbClr val="FFE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1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打开电源、关闭电源、</a:t>
                      </a:r>
                      <a:endParaRPr lang="en-US" altLang="zh-CN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息屏</a:t>
                      </a:r>
                    </a:p>
                  </a:txBody>
                  <a:tcPr marL="117951" marR="117951" marT="58975" marB="589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返回安卓主页</a:t>
                      </a:r>
                    </a:p>
                  </a:txBody>
                  <a:tcPr marL="117951" marR="117951" marT="58975" marB="589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调出</a:t>
                      </a:r>
                      <a:r>
                        <a:rPr lang="en-US" altLang="zh-CN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0SD</a:t>
                      </a:r>
                      <a:r>
                        <a:rPr lang="zh-CN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菜单</a:t>
                      </a:r>
                    </a:p>
                  </a:txBody>
                  <a:tcPr marL="117951" marR="117951" marT="58975" marB="589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锁定屏幕</a:t>
                      </a:r>
                    </a:p>
                  </a:txBody>
                  <a:tcPr marL="117951" marR="117951" marT="58975" marB="589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锁定触摸无触摸</a:t>
                      </a:r>
                    </a:p>
                  </a:txBody>
                  <a:tcPr marL="117951" marR="117951" marT="58975" marB="589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一键录制黑板屏幕</a:t>
                      </a:r>
                    </a:p>
                  </a:txBody>
                  <a:tcPr marL="117951" marR="117951" marT="58975" marB="589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增加音量</a:t>
                      </a:r>
                    </a:p>
                  </a:txBody>
                  <a:tcPr marL="117951" marR="117951" marT="58975" marB="589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减小音量</a:t>
                      </a:r>
                    </a:p>
                  </a:txBody>
                  <a:tcPr marL="117951" marR="117951" marT="58975" marB="5897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B92307C7-98E4-1EA3-B0D2-A1BBD78BD7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0" t="50000" r="50466" b="31473"/>
          <a:stretch>
            <a:fillRect/>
          </a:stretch>
        </p:blipFill>
        <p:spPr>
          <a:xfrm>
            <a:off x="2100999" y="1596715"/>
            <a:ext cx="8573759" cy="245956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5086407-C59E-31C1-6611-166F8701B65D}"/>
              </a:ext>
            </a:extLst>
          </p:cNvPr>
          <p:cNvSpPr/>
          <p:nvPr/>
        </p:nvSpPr>
        <p:spPr>
          <a:xfrm>
            <a:off x="1057446" y="105570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前置接口</a:t>
            </a:r>
          </a:p>
        </p:txBody>
      </p:sp>
    </p:spTree>
    <p:extLst>
      <p:ext uri="{BB962C8B-B14F-4D97-AF65-F5344CB8AC3E}">
        <p14:creationId xmlns:p14="http://schemas.microsoft.com/office/powerpoint/2010/main" val="380371515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54DA0C6-423B-86C3-ABD6-677E2F36C22D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智慧黑板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624F823-1E85-DCEA-439A-E5265A2E4D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1" t="2633" r="2281" b="12147"/>
          <a:stretch/>
        </p:blipFill>
        <p:spPr>
          <a:xfrm>
            <a:off x="155703" y="1436914"/>
            <a:ext cx="7086362" cy="439471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BB6729BF-B19C-0B30-9A27-443307253E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5" t="42721" r="25325" b="17551"/>
          <a:stretch/>
        </p:blipFill>
        <p:spPr>
          <a:xfrm>
            <a:off x="7408506" y="1511559"/>
            <a:ext cx="4540047" cy="2239348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8500CAFA-0C8C-7012-1B72-7C33ABFC07A4}"/>
              </a:ext>
            </a:extLst>
          </p:cNvPr>
          <p:cNvSpPr/>
          <p:nvPr/>
        </p:nvSpPr>
        <p:spPr>
          <a:xfrm>
            <a:off x="1057446" y="105570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板书联动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9CCD328-C7DD-AF75-A239-CDB0B325DD46}"/>
              </a:ext>
            </a:extLst>
          </p:cNvPr>
          <p:cNvSpPr txBox="1"/>
          <p:nvPr/>
        </p:nvSpPr>
        <p:spPr>
          <a:xfrm>
            <a:off x="769374" y="5935396"/>
            <a:ext cx="390526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、在授课时，手指从屏幕最下方向上滑动调出“快捷按键”菜单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8790F5F2-2C5F-62FB-2699-7344CD6E55B5}"/>
              </a:ext>
            </a:extLst>
          </p:cNvPr>
          <p:cNvCxnSpPr>
            <a:cxnSpLocks/>
          </p:cNvCxnSpPr>
          <p:nvPr/>
        </p:nvCxnSpPr>
        <p:spPr>
          <a:xfrm flipV="1">
            <a:off x="1698171" y="5038530"/>
            <a:ext cx="755780" cy="79310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4CC7B6E1-49B6-DBAB-71E3-7E4CEE62D907}"/>
              </a:ext>
            </a:extLst>
          </p:cNvPr>
          <p:cNvSpPr txBox="1"/>
          <p:nvPr/>
        </p:nvSpPr>
        <p:spPr>
          <a:xfrm>
            <a:off x="7574501" y="4240335"/>
            <a:ext cx="390526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、选择“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Windows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”，进行系统切换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4E8F6296-39DC-8BD2-48E9-D21D71078647}"/>
              </a:ext>
            </a:extLst>
          </p:cNvPr>
          <p:cNvCxnSpPr>
            <a:cxnSpLocks/>
          </p:cNvCxnSpPr>
          <p:nvPr/>
        </p:nvCxnSpPr>
        <p:spPr>
          <a:xfrm flipV="1">
            <a:off x="8636000" y="3126273"/>
            <a:ext cx="0" cy="10160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矩形 46">
            <a:extLst>
              <a:ext uri="{FF2B5EF4-FFF2-40B4-BE49-F238E27FC236}">
                <a16:creationId xmlns:a16="http://schemas.microsoft.com/office/drawing/2014/main" id="{DD83EB7B-89A6-3A9F-8071-BE77E0BC4048}"/>
              </a:ext>
            </a:extLst>
          </p:cNvPr>
          <p:cNvSpPr/>
          <p:nvPr/>
        </p:nvSpPr>
        <p:spPr>
          <a:xfrm>
            <a:off x="8328867" y="2498737"/>
            <a:ext cx="614265" cy="6245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832284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54DA0C6-423B-86C3-ABD6-677E2F36C22D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智慧黑板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3B63E18-A450-CE06-0BCC-310F0DD5562A}"/>
              </a:ext>
            </a:extLst>
          </p:cNvPr>
          <p:cNvSpPr/>
          <p:nvPr/>
        </p:nvSpPr>
        <p:spPr>
          <a:xfrm>
            <a:off x="1057446" y="105570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板书联动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813F853-4791-BE4B-18EE-B519E8C102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6" r="18758" b="5626"/>
          <a:stretch/>
        </p:blipFill>
        <p:spPr>
          <a:xfrm>
            <a:off x="599715" y="1462185"/>
            <a:ext cx="8727165" cy="506794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E77AA1B-1E8B-2165-32D7-023AD9F2468C}"/>
              </a:ext>
            </a:extLst>
          </p:cNvPr>
          <p:cNvSpPr/>
          <p:nvPr/>
        </p:nvSpPr>
        <p:spPr>
          <a:xfrm>
            <a:off x="6693107" y="5272417"/>
            <a:ext cx="614265" cy="6245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B25B69C-924E-1AFF-F295-5CDDEC51C6F9}"/>
              </a:ext>
            </a:extLst>
          </p:cNvPr>
          <p:cNvSpPr txBox="1"/>
          <p:nvPr/>
        </p:nvSpPr>
        <p:spPr>
          <a:xfrm>
            <a:off x="9464261" y="3072825"/>
            <a:ext cx="2626139" cy="1289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选择屏幕左下方、或右下方边缘处的按键，调出联动界面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C2780B79-469E-97A6-10AB-3332770E2266}"/>
              </a:ext>
            </a:extLst>
          </p:cNvPr>
          <p:cNvCxnSpPr>
            <a:cxnSpLocks/>
          </p:cNvCxnSpPr>
          <p:nvPr/>
        </p:nvCxnSpPr>
        <p:spPr>
          <a:xfrm flipH="1">
            <a:off x="7437120" y="3708400"/>
            <a:ext cx="1889760" cy="13614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16222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881E59B-5D98-B3BA-F2AC-D7A4627B52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/>
        </p:blipFill>
        <p:spPr>
          <a:xfrm>
            <a:off x="826019" y="884023"/>
            <a:ext cx="7185461" cy="452659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7BA29F2-E103-8D1B-53DA-460D8089BA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2" t="44297" r="13626" b="40237"/>
          <a:stretch/>
        </p:blipFill>
        <p:spPr>
          <a:xfrm>
            <a:off x="928790" y="5623457"/>
            <a:ext cx="6979921" cy="106065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4CFAA93-0B3A-BFD6-C361-F6C9C6A7BC20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二、智慧教室设备使用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智慧黑板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54FE0278-FA9D-9828-D7E4-6F3AEEAD09C6}"/>
              </a:ext>
            </a:extLst>
          </p:cNvPr>
          <p:cNvCxnSpPr>
            <a:cxnSpLocks/>
          </p:cNvCxnSpPr>
          <p:nvPr/>
        </p:nvCxnSpPr>
        <p:spPr>
          <a:xfrm flipH="1">
            <a:off x="1213800" y="4969304"/>
            <a:ext cx="2233602" cy="730456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D1694D9-0D22-A59A-A201-56127B8CE60A}"/>
              </a:ext>
            </a:extLst>
          </p:cNvPr>
          <p:cNvCxnSpPr>
            <a:cxnSpLocks/>
          </p:cNvCxnSpPr>
          <p:nvPr/>
        </p:nvCxnSpPr>
        <p:spPr>
          <a:xfrm flipH="1" flipV="1">
            <a:off x="5415280" y="4969304"/>
            <a:ext cx="2032000" cy="832056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E6ACAF71-96FD-9D3B-2C57-62D7934D27DE}"/>
              </a:ext>
            </a:extLst>
          </p:cNvPr>
          <p:cNvSpPr/>
          <p:nvPr/>
        </p:nvSpPr>
        <p:spPr>
          <a:xfrm>
            <a:off x="3447402" y="4593383"/>
            <a:ext cx="1950720" cy="3759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349B8E9-0CFE-73DD-015F-656420C561F1}"/>
              </a:ext>
            </a:extLst>
          </p:cNvPr>
          <p:cNvSpPr txBox="1"/>
          <p:nvPr/>
        </p:nvSpPr>
        <p:spPr>
          <a:xfrm>
            <a:off x="8404235" y="1758222"/>
            <a:ext cx="3547816" cy="3332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、调出板书工具后，教师在两侧黑板书写板书时，屏幕中的板书区也会同步黑板板书内容。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、支持新建页面、画笔选择，橡皮擦等工具使用。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D453B5DC-9824-CBD8-7F63-5500B41DC664}"/>
              </a:ext>
            </a:extLst>
          </p:cNvPr>
          <p:cNvCxnSpPr>
            <a:cxnSpLocks/>
          </p:cNvCxnSpPr>
          <p:nvPr/>
        </p:nvCxnSpPr>
        <p:spPr>
          <a:xfrm flipH="1" flipV="1">
            <a:off x="6868160" y="2976880"/>
            <a:ext cx="1471224" cy="5590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88D1B988-0FC3-3667-FBDF-BDFBFC5B0C47}"/>
              </a:ext>
            </a:extLst>
          </p:cNvPr>
          <p:cNvSpPr/>
          <p:nvPr/>
        </p:nvSpPr>
        <p:spPr>
          <a:xfrm>
            <a:off x="3088640" y="2113280"/>
            <a:ext cx="2824480" cy="1839004"/>
          </a:xfrm>
          <a:custGeom>
            <a:avLst/>
            <a:gdLst>
              <a:gd name="connsiteX0" fmla="*/ 0 w 2824480"/>
              <a:gd name="connsiteY0" fmla="*/ 1249680 h 1839004"/>
              <a:gd name="connsiteX1" fmla="*/ 20320 w 2824480"/>
              <a:gd name="connsiteY1" fmla="*/ 1198880 h 1839004"/>
              <a:gd name="connsiteX2" fmla="*/ 335280 w 2824480"/>
              <a:gd name="connsiteY2" fmla="*/ 132080 h 1839004"/>
              <a:gd name="connsiteX3" fmla="*/ 436880 w 2824480"/>
              <a:gd name="connsiteY3" fmla="*/ 0 h 1839004"/>
              <a:gd name="connsiteX4" fmla="*/ 487680 w 2824480"/>
              <a:gd name="connsiteY4" fmla="*/ 10160 h 1839004"/>
              <a:gd name="connsiteX5" fmla="*/ 670560 w 2824480"/>
              <a:gd name="connsiteY5" fmla="*/ 497840 h 1839004"/>
              <a:gd name="connsiteX6" fmla="*/ 508000 w 2824480"/>
              <a:gd name="connsiteY6" fmla="*/ 965200 h 1839004"/>
              <a:gd name="connsiteX7" fmla="*/ 436880 w 2824480"/>
              <a:gd name="connsiteY7" fmla="*/ 985520 h 1839004"/>
              <a:gd name="connsiteX8" fmla="*/ 426720 w 2824480"/>
              <a:gd name="connsiteY8" fmla="*/ 731520 h 1839004"/>
              <a:gd name="connsiteX9" fmla="*/ 660400 w 2824480"/>
              <a:gd name="connsiteY9" fmla="*/ 619760 h 1839004"/>
              <a:gd name="connsiteX10" fmla="*/ 1056640 w 2824480"/>
              <a:gd name="connsiteY10" fmla="*/ 487680 h 1839004"/>
              <a:gd name="connsiteX11" fmla="*/ 1005840 w 2824480"/>
              <a:gd name="connsiteY11" fmla="*/ 822960 h 1839004"/>
              <a:gd name="connsiteX12" fmla="*/ 904240 w 2824480"/>
              <a:gd name="connsiteY12" fmla="*/ 1178560 h 1839004"/>
              <a:gd name="connsiteX13" fmla="*/ 894080 w 2824480"/>
              <a:gd name="connsiteY13" fmla="*/ 1219200 h 1839004"/>
              <a:gd name="connsiteX14" fmla="*/ 985520 w 2824480"/>
              <a:gd name="connsiteY14" fmla="*/ 904240 h 1839004"/>
              <a:gd name="connsiteX15" fmla="*/ 1239520 w 2824480"/>
              <a:gd name="connsiteY15" fmla="*/ 528320 h 1839004"/>
              <a:gd name="connsiteX16" fmla="*/ 1341120 w 2824480"/>
              <a:gd name="connsiteY16" fmla="*/ 548640 h 1839004"/>
              <a:gd name="connsiteX17" fmla="*/ 1320800 w 2824480"/>
              <a:gd name="connsiteY17" fmla="*/ 690880 h 1839004"/>
              <a:gd name="connsiteX18" fmla="*/ 1198880 w 2824480"/>
              <a:gd name="connsiteY18" fmla="*/ 701040 h 1839004"/>
              <a:gd name="connsiteX19" fmla="*/ 1554480 w 2824480"/>
              <a:gd name="connsiteY19" fmla="*/ 863600 h 1839004"/>
              <a:gd name="connsiteX20" fmla="*/ 1534160 w 2824480"/>
              <a:gd name="connsiteY20" fmla="*/ 944880 h 1839004"/>
              <a:gd name="connsiteX21" fmla="*/ 1300480 w 2824480"/>
              <a:gd name="connsiteY21" fmla="*/ 1046480 h 1839004"/>
              <a:gd name="connsiteX22" fmla="*/ 1046480 w 2824480"/>
              <a:gd name="connsiteY22" fmla="*/ 1127760 h 1839004"/>
              <a:gd name="connsiteX23" fmla="*/ 995680 w 2824480"/>
              <a:gd name="connsiteY23" fmla="*/ 1148080 h 1839004"/>
              <a:gd name="connsiteX24" fmla="*/ 1209040 w 2824480"/>
              <a:gd name="connsiteY24" fmla="*/ 1209040 h 1839004"/>
              <a:gd name="connsiteX25" fmla="*/ 2407920 w 2824480"/>
              <a:gd name="connsiteY25" fmla="*/ 1229360 h 1839004"/>
              <a:gd name="connsiteX26" fmla="*/ 2489200 w 2824480"/>
              <a:gd name="connsiteY26" fmla="*/ 1127760 h 1839004"/>
              <a:gd name="connsiteX27" fmla="*/ 2479040 w 2824480"/>
              <a:gd name="connsiteY27" fmla="*/ 1097280 h 1839004"/>
              <a:gd name="connsiteX28" fmla="*/ 2336800 w 2824480"/>
              <a:gd name="connsiteY28" fmla="*/ 1066800 h 1839004"/>
              <a:gd name="connsiteX29" fmla="*/ 1838960 w 2824480"/>
              <a:gd name="connsiteY29" fmla="*/ 1188720 h 1839004"/>
              <a:gd name="connsiteX30" fmla="*/ 1798320 w 2824480"/>
              <a:gd name="connsiteY30" fmla="*/ 1371600 h 1839004"/>
              <a:gd name="connsiteX31" fmla="*/ 1808480 w 2824480"/>
              <a:gd name="connsiteY31" fmla="*/ 1524000 h 1839004"/>
              <a:gd name="connsiteX32" fmla="*/ 2418080 w 2824480"/>
              <a:gd name="connsiteY32" fmla="*/ 1808480 h 1839004"/>
              <a:gd name="connsiteX33" fmla="*/ 2824480 w 2824480"/>
              <a:gd name="connsiteY33" fmla="*/ 1838960 h 183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824480" h="1839004">
                <a:moveTo>
                  <a:pt x="0" y="1249680"/>
                </a:moveTo>
                <a:cubicBezTo>
                  <a:pt x="6773" y="1232747"/>
                  <a:pt x="15079" y="1216349"/>
                  <a:pt x="20320" y="1198880"/>
                </a:cubicBezTo>
                <a:cubicBezTo>
                  <a:pt x="126861" y="843743"/>
                  <a:pt x="109215" y="425965"/>
                  <a:pt x="335280" y="132080"/>
                </a:cubicBezTo>
                <a:lnTo>
                  <a:pt x="436880" y="0"/>
                </a:lnTo>
                <a:cubicBezTo>
                  <a:pt x="453813" y="3387"/>
                  <a:pt x="477231" y="-3589"/>
                  <a:pt x="487680" y="10160"/>
                </a:cubicBezTo>
                <a:cubicBezTo>
                  <a:pt x="655807" y="231379"/>
                  <a:pt x="628140" y="243320"/>
                  <a:pt x="670560" y="497840"/>
                </a:cubicBezTo>
                <a:cubicBezTo>
                  <a:pt x="632063" y="767322"/>
                  <a:pt x="695735" y="829613"/>
                  <a:pt x="508000" y="965200"/>
                </a:cubicBezTo>
                <a:cubicBezTo>
                  <a:pt x="488012" y="979635"/>
                  <a:pt x="460587" y="978747"/>
                  <a:pt x="436880" y="985520"/>
                </a:cubicBezTo>
                <a:cubicBezTo>
                  <a:pt x="409102" y="911444"/>
                  <a:pt x="356827" y="809800"/>
                  <a:pt x="426720" y="731520"/>
                </a:cubicBezTo>
                <a:cubicBezTo>
                  <a:pt x="484226" y="667113"/>
                  <a:pt x="580793" y="653195"/>
                  <a:pt x="660400" y="619760"/>
                </a:cubicBezTo>
                <a:cubicBezTo>
                  <a:pt x="882450" y="526499"/>
                  <a:pt x="879453" y="531977"/>
                  <a:pt x="1056640" y="487680"/>
                </a:cubicBezTo>
                <a:cubicBezTo>
                  <a:pt x="1039707" y="599440"/>
                  <a:pt x="1030189" y="712578"/>
                  <a:pt x="1005840" y="822960"/>
                </a:cubicBezTo>
                <a:cubicBezTo>
                  <a:pt x="979285" y="943342"/>
                  <a:pt x="937705" y="1059913"/>
                  <a:pt x="904240" y="1178560"/>
                </a:cubicBezTo>
                <a:cubicBezTo>
                  <a:pt x="900449" y="1191999"/>
                  <a:pt x="890113" y="1232588"/>
                  <a:pt x="894080" y="1219200"/>
                </a:cubicBezTo>
                <a:cubicBezTo>
                  <a:pt x="925137" y="1114383"/>
                  <a:pt x="945197" y="1005853"/>
                  <a:pt x="985520" y="904240"/>
                </a:cubicBezTo>
                <a:cubicBezTo>
                  <a:pt x="1116515" y="574132"/>
                  <a:pt x="1055733" y="630424"/>
                  <a:pt x="1239520" y="528320"/>
                </a:cubicBezTo>
                <a:cubicBezTo>
                  <a:pt x="1273387" y="535093"/>
                  <a:pt x="1313016" y="528566"/>
                  <a:pt x="1341120" y="548640"/>
                </a:cubicBezTo>
                <a:cubicBezTo>
                  <a:pt x="1408851" y="597019"/>
                  <a:pt x="1389670" y="664097"/>
                  <a:pt x="1320800" y="690880"/>
                </a:cubicBezTo>
                <a:cubicBezTo>
                  <a:pt x="1282792" y="705661"/>
                  <a:pt x="1239520" y="697653"/>
                  <a:pt x="1198880" y="701040"/>
                </a:cubicBezTo>
                <a:cubicBezTo>
                  <a:pt x="1317413" y="755227"/>
                  <a:pt x="1586090" y="737160"/>
                  <a:pt x="1554480" y="863600"/>
                </a:cubicBezTo>
                <a:cubicBezTo>
                  <a:pt x="1547707" y="890693"/>
                  <a:pt x="1556824" y="928562"/>
                  <a:pt x="1534160" y="944880"/>
                </a:cubicBezTo>
                <a:cubicBezTo>
                  <a:pt x="1465231" y="994509"/>
                  <a:pt x="1380009" y="1016657"/>
                  <a:pt x="1300480" y="1046480"/>
                </a:cubicBezTo>
                <a:cubicBezTo>
                  <a:pt x="1217244" y="1077693"/>
                  <a:pt x="1130814" y="1099649"/>
                  <a:pt x="1046480" y="1127760"/>
                </a:cubicBezTo>
                <a:cubicBezTo>
                  <a:pt x="1029178" y="1133527"/>
                  <a:pt x="1012613" y="1141307"/>
                  <a:pt x="995680" y="1148080"/>
                </a:cubicBezTo>
                <a:cubicBezTo>
                  <a:pt x="1066800" y="1168400"/>
                  <a:pt x="1135476" y="1201341"/>
                  <a:pt x="1209040" y="1209040"/>
                </a:cubicBezTo>
                <a:cubicBezTo>
                  <a:pt x="1651085" y="1255301"/>
                  <a:pt x="1973094" y="1237564"/>
                  <a:pt x="2407920" y="1229360"/>
                </a:cubicBezTo>
                <a:cubicBezTo>
                  <a:pt x="2435013" y="1195493"/>
                  <a:pt x="2468638" y="1165946"/>
                  <a:pt x="2489200" y="1127760"/>
                </a:cubicBezTo>
                <a:cubicBezTo>
                  <a:pt x="2494277" y="1118331"/>
                  <a:pt x="2488984" y="1101257"/>
                  <a:pt x="2479040" y="1097280"/>
                </a:cubicBezTo>
                <a:cubicBezTo>
                  <a:pt x="2434018" y="1079271"/>
                  <a:pt x="2384213" y="1076960"/>
                  <a:pt x="2336800" y="1066800"/>
                </a:cubicBezTo>
                <a:cubicBezTo>
                  <a:pt x="2171171" y="1072511"/>
                  <a:pt x="1966014" y="1035196"/>
                  <a:pt x="1838960" y="1188720"/>
                </a:cubicBezTo>
                <a:cubicBezTo>
                  <a:pt x="1799146" y="1236829"/>
                  <a:pt x="1811867" y="1310640"/>
                  <a:pt x="1798320" y="1371600"/>
                </a:cubicBezTo>
                <a:cubicBezTo>
                  <a:pt x="1801707" y="1422400"/>
                  <a:pt x="1778671" y="1482726"/>
                  <a:pt x="1808480" y="1524000"/>
                </a:cubicBezTo>
                <a:cubicBezTo>
                  <a:pt x="1984821" y="1768164"/>
                  <a:pt x="2140139" y="1766996"/>
                  <a:pt x="2418080" y="1808480"/>
                </a:cubicBezTo>
                <a:cubicBezTo>
                  <a:pt x="2639240" y="1841489"/>
                  <a:pt x="2666942" y="1838960"/>
                  <a:pt x="2824480" y="1838960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D8220AD8-91F2-CFC6-D51F-0C65D61F97A9}"/>
              </a:ext>
            </a:extLst>
          </p:cNvPr>
          <p:cNvCxnSpPr>
            <a:cxnSpLocks/>
          </p:cNvCxnSpPr>
          <p:nvPr/>
        </p:nvCxnSpPr>
        <p:spPr>
          <a:xfrm flipH="1">
            <a:off x="7447280" y="4423584"/>
            <a:ext cx="886175" cy="3577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91100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699344E-90FF-8474-D367-AEF870062E07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三、一体化教学应用云平台使用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48BB32C-0402-FFD1-4A07-4A10CE6295E4}"/>
              </a:ext>
            </a:extLst>
          </p:cNvPr>
          <p:cNvSpPr/>
          <p:nvPr/>
        </p:nvSpPr>
        <p:spPr>
          <a:xfrm>
            <a:off x="1057446" y="105570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电脑端登录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0359A1-D917-0468-0C9B-C44FCBB87619}"/>
              </a:ext>
            </a:extLst>
          </p:cNvPr>
          <p:cNvSpPr txBox="1"/>
          <p:nvPr/>
        </p:nvSpPr>
        <p:spPr>
          <a:xfrm>
            <a:off x="7707085" y="931617"/>
            <a:ext cx="4348066" cy="4440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、一体化教学平台登录地址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9144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//192.168.118.111:88/</a:t>
            </a:r>
            <a:r>
              <a:rPr lang="en-US" altLang="zh-CN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9144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360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浏览器正式版、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360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极速浏览器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、输入用户名、密码即可登录平台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老师用户名：教工号；密码：</a:t>
            </a:r>
            <a:r>
              <a:rPr lang="en-US" altLang="zh-CN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111111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07DF35A-976F-4823-EBE6-371D4C6C2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21" y="1665989"/>
            <a:ext cx="7013789" cy="417599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EA59873-31EA-17A8-D68F-CB964E048A78}"/>
              </a:ext>
            </a:extLst>
          </p:cNvPr>
          <p:cNvSpPr/>
          <p:nvPr/>
        </p:nvSpPr>
        <p:spPr>
          <a:xfrm>
            <a:off x="5120942" y="3004704"/>
            <a:ext cx="1854401" cy="14985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4153BF6-6CD4-43B0-39E5-3482E2313C05}"/>
              </a:ext>
            </a:extLst>
          </p:cNvPr>
          <p:cNvSpPr/>
          <p:nvPr/>
        </p:nvSpPr>
        <p:spPr>
          <a:xfrm>
            <a:off x="485421" y="1665989"/>
            <a:ext cx="1854401" cy="2281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2B00C706-19D6-8AAE-3BB0-AFF71DBF387A}"/>
              </a:ext>
            </a:extLst>
          </p:cNvPr>
          <p:cNvCxnSpPr/>
          <p:nvPr/>
        </p:nvCxnSpPr>
        <p:spPr>
          <a:xfrm flipH="1" flipV="1">
            <a:off x="3026229" y="1780051"/>
            <a:ext cx="4680856" cy="201149"/>
          </a:xfrm>
          <a:prstGeom prst="straightConnector1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370A5E4D-5E49-922F-DEB1-9A3FD9BB8F49}"/>
              </a:ext>
            </a:extLst>
          </p:cNvPr>
          <p:cNvCxnSpPr>
            <a:cxnSpLocks/>
          </p:cNvCxnSpPr>
          <p:nvPr/>
        </p:nvCxnSpPr>
        <p:spPr>
          <a:xfrm flipH="1" flipV="1">
            <a:off x="7063273" y="4105469"/>
            <a:ext cx="643812" cy="673360"/>
          </a:xfrm>
          <a:prstGeom prst="straightConnector1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3839196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55F8DB5-7509-F79D-8BED-6CAC5D3488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1" t="17040" r="8078" b="18232"/>
          <a:stretch/>
        </p:blipFill>
        <p:spPr>
          <a:xfrm>
            <a:off x="307911" y="1782147"/>
            <a:ext cx="7440117" cy="41159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47C07D4-91F9-E9F3-F991-FBB885DF2985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三、一体化教学应用云平台使用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92B5330-E450-81C3-BCA9-F935EBBE656F}"/>
              </a:ext>
            </a:extLst>
          </p:cNvPr>
          <p:cNvSpPr/>
          <p:nvPr/>
        </p:nvSpPr>
        <p:spPr>
          <a:xfrm>
            <a:off x="1057446" y="105570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电脑端登录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4C39ABF-AFBB-D7F6-CC5F-61B9CD3E9B16}"/>
              </a:ext>
            </a:extLst>
          </p:cNvPr>
          <p:cNvSpPr txBox="1"/>
          <p:nvPr/>
        </p:nvSpPr>
        <p:spPr>
          <a:xfrm>
            <a:off x="8507187" y="2593611"/>
            <a:ext cx="3376902" cy="16707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教师使用默认密码登录后，可在网页右上角“修改密码”处更换。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84F11BD-DB7F-4B1F-0A77-447972AB966B}"/>
              </a:ext>
            </a:extLst>
          </p:cNvPr>
          <p:cNvSpPr/>
          <p:nvPr/>
        </p:nvSpPr>
        <p:spPr>
          <a:xfrm>
            <a:off x="6699379" y="2169843"/>
            <a:ext cx="821094" cy="5173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DCAD5578-F416-ACFD-DD7F-B55F46AC79F9}"/>
              </a:ext>
            </a:extLst>
          </p:cNvPr>
          <p:cNvCxnSpPr>
            <a:cxnSpLocks/>
          </p:cNvCxnSpPr>
          <p:nvPr/>
        </p:nvCxnSpPr>
        <p:spPr>
          <a:xfrm flipH="1" flipV="1">
            <a:off x="7602117" y="2687216"/>
            <a:ext cx="905070" cy="61582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98208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8D5D4E9-E233-1429-50ED-AA89C43280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03" b="24853"/>
          <a:stretch/>
        </p:blipFill>
        <p:spPr>
          <a:xfrm>
            <a:off x="498115" y="1576246"/>
            <a:ext cx="10491593" cy="408888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258462E-F0D4-B1F7-B7DF-DC2C6A91EB98}"/>
              </a:ext>
            </a:extLst>
          </p:cNvPr>
          <p:cNvSpPr/>
          <p:nvPr/>
        </p:nvSpPr>
        <p:spPr>
          <a:xfrm>
            <a:off x="2642599" y="2635355"/>
            <a:ext cx="809727" cy="3644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1925F72-DC9F-4131-D48D-48BB642A73DC}"/>
              </a:ext>
            </a:extLst>
          </p:cNvPr>
          <p:cNvSpPr/>
          <p:nvPr/>
        </p:nvSpPr>
        <p:spPr>
          <a:xfrm>
            <a:off x="1341455" y="5792189"/>
            <a:ext cx="9509089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6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我的课表可按照课程表、教学日历、两种方式进行呈现。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6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课程表按照教学周显示课表，默认显示本周课程，显示课程名称、班级、时间、地点</a:t>
            </a:r>
            <a:r>
              <a:rPr lang="zh-CN" altLang="en-US" sz="16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等。</a:t>
            </a:r>
            <a:endParaRPr lang="en-US" altLang="zh-CN" sz="16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E43BAF0-29EB-B665-65B5-208CE91C7AFE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三、一体化教学应用云平台使用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F2A493E-A3B5-8E0C-BA39-AEE8F33FE74F}"/>
              </a:ext>
            </a:extLst>
          </p:cNvPr>
          <p:cNvSpPr/>
          <p:nvPr/>
        </p:nvSpPr>
        <p:spPr>
          <a:xfrm>
            <a:off x="1005232" y="107985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查看课表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499434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7CA0FDB-DD60-5A55-36FF-07E0B075391E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三、一体化教学应用云平台使用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77F3FB0-B0ED-6E31-8471-197612FC9D25}"/>
              </a:ext>
            </a:extLst>
          </p:cNvPr>
          <p:cNvSpPr/>
          <p:nvPr/>
        </p:nvSpPr>
        <p:spPr>
          <a:xfrm>
            <a:off x="1005232" y="107985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线上上课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318C94-B88A-419E-C457-63F192E03D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03" b="24853"/>
          <a:stretch/>
        </p:blipFill>
        <p:spPr>
          <a:xfrm>
            <a:off x="498115" y="1576246"/>
            <a:ext cx="10491593" cy="408888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B8E1E97-0161-430F-797A-FF0861F69070}"/>
              </a:ext>
            </a:extLst>
          </p:cNvPr>
          <p:cNvSpPr/>
          <p:nvPr/>
        </p:nvSpPr>
        <p:spPr>
          <a:xfrm>
            <a:off x="9368416" y="5175355"/>
            <a:ext cx="1482464" cy="3644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8F31557-495D-D3C9-DD8E-2FB6C2AF19FB}"/>
              </a:ext>
            </a:extLst>
          </p:cNvPr>
          <p:cNvSpPr/>
          <p:nvPr/>
        </p:nvSpPr>
        <p:spPr>
          <a:xfrm>
            <a:off x="1341455" y="5792189"/>
            <a:ext cx="9509089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选择课表中对应课程，点击“线上上课”</a:t>
            </a:r>
            <a:endParaRPr lang="en-US" altLang="zh-CN" sz="16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919725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7CA0FDB-DD60-5A55-36FF-07E0B075391E}"/>
              </a:ext>
            </a:extLst>
          </p:cNvPr>
          <p:cNvSpPr txBox="1"/>
          <p:nvPr/>
        </p:nvSpPr>
        <p:spPr>
          <a:xfrm>
            <a:off x="498115" y="237696"/>
            <a:ext cx="9680028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三、一体化教学应用云平台使用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77F3FB0-B0ED-6E31-8471-197612FC9D25}"/>
              </a:ext>
            </a:extLst>
          </p:cNvPr>
          <p:cNvSpPr/>
          <p:nvPr/>
        </p:nvSpPr>
        <p:spPr>
          <a:xfrm>
            <a:off x="1005232" y="107985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线上上课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7BE14AE-6EB7-13F5-4B40-2CFCCC51A5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1"/>
          <a:stretch/>
        </p:blipFill>
        <p:spPr>
          <a:xfrm>
            <a:off x="1005232" y="1449185"/>
            <a:ext cx="9191250" cy="450565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FB41801-A8E4-557C-BDA5-B350D9FB17CE}"/>
              </a:ext>
            </a:extLst>
          </p:cNvPr>
          <p:cNvSpPr txBox="1"/>
          <p:nvPr/>
        </p:nvSpPr>
        <p:spPr>
          <a:xfrm>
            <a:off x="2427433" y="6057012"/>
            <a:ext cx="7431270" cy="5623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支持老师与学生之间的线上上课，视频、音频的互动交流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D0F2162-B4A0-33B9-25F3-22FC0C970842}"/>
              </a:ext>
            </a:extLst>
          </p:cNvPr>
          <p:cNvSpPr/>
          <p:nvPr/>
        </p:nvSpPr>
        <p:spPr>
          <a:xfrm>
            <a:off x="8591176" y="1517755"/>
            <a:ext cx="1672964" cy="12330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1BB7A04-C360-DFF1-920F-30646FA97A7F}"/>
              </a:ext>
            </a:extLst>
          </p:cNvPr>
          <p:cNvSpPr/>
          <p:nvPr/>
        </p:nvSpPr>
        <p:spPr>
          <a:xfrm>
            <a:off x="8591176" y="2812467"/>
            <a:ext cx="1672964" cy="1607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054336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DB5EFD4-1E49-BD9C-502A-53D0E6AC55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70" b="36205"/>
          <a:stretch/>
        </p:blipFill>
        <p:spPr>
          <a:xfrm>
            <a:off x="600752" y="1560409"/>
            <a:ext cx="10329483" cy="345701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B607C7C-8FB1-7A85-7CAC-F4D359CBB860}"/>
              </a:ext>
            </a:extLst>
          </p:cNvPr>
          <p:cNvSpPr txBox="1"/>
          <p:nvPr/>
        </p:nvSpPr>
        <p:spPr>
          <a:xfrm>
            <a:off x="498115" y="237696"/>
            <a:ext cx="69791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三、一体化教学应用云平台使用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EF4BBDC-5629-A8CB-507F-B16C071E873A}"/>
              </a:ext>
            </a:extLst>
          </p:cNvPr>
          <p:cNvSpPr/>
          <p:nvPr/>
        </p:nvSpPr>
        <p:spPr>
          <a:xfrm>
            <a:off x="1057446" y="105570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课程中心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8FC8D4F-ED03-8BF7-09A7-65E8F85602F9}"/>
              </a:ext>
            </a:extLst>
          </p:cNvPr>
          <p:cNvSpPr/>
          <p:nvPr/>
        </p:nvSpPr>
        <p:spPr>
          <a:xfrm>
            <a:off x="1261765" y="2137727"/>
            <a:ext cx="1104465" cy="4828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BB19950-6A9C-6CDF-AD18-7483F71663AD}"/>
              </a:ext>
            </a:extLst>
          </p:cNvPr>
          <p:cNvSpPr/>
          <p:nvPr/>
        </p:nvSpPr>
        <p:spPr>
          <a:xfrm>
            <a:off x="1479479" y="3791846"/>
            <a:ext cx="1294201" cy="4828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E404D12-6F49-9EDD-2D31-AD74E94F97BE}"/>
              </a:ext>
            </a:extLst>
          </p:cNvPr>
          <p:cNvSpPr txBox="1"/>
          <p:nvPr/>
        </p:nvSpPr>
        <p:spPr>
          <a:xfrm>
            <a:off x="1261765" y="5017428"/>
            <a:ext cx="8882319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按照学期呈现教师所有的课程资源，默认显示为当前学期课程。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以学期为时间段，切换学期可查看教师所有的课程；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点击课程名称可进入该门课的课程中心；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可输入课程名称关键字查找所教课程。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课程中心</a:t>
            </a:r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-</a:t>
            </a:r>
            <a:r>
              <a:rPr lang="zh-CN" altLang="en-US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课前、课中、课后的互动过程；</a:t>
            </a:r>
            <a:endParaRPr lang="en-US" altLang="zh-CN" sz="1400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BC701F9-097A-6442-B720-4290074B5344}"/>
              </a:ext>
            </a:extLst>
          </p:cNvPr>
          <p:cNvSpPr/>
          <p:nvPr/>
        </p:nvSpPr>
        <p:spPr>
          <a:xfrm>
            <a:off x="2881559" y="4272084"/>
            <a:ext cx="5896681" cy="4828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594915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93487DD-68C2-7888-2004-AA33B55E1E5C}"/>
              </a:ext>
            </a:extLst>
          </p:cNvPr>
          <p:cNvSpPr txBox="1"/>
          <p:nvPr/>
        </p:nvSpPr>
        <p:spPr>
          <a:xfrm>
            <a:off x="498115" y="237696"/>
            <a:ext cx="69791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三、一体化教学应用云平台使用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EC3601F-1FA3-4A0B-6DCD-6F7D53D82177}"/>
              </a:ext>
            </a:extLst>
          </p:cNvPr>
          <p:cNvSpPr/>
          <p:nvPr/>
        </p:nvSpPr>
        <p:spPr>
          <a:xfrm>
            <a:off x="1077766" y="96931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资源空间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74" name="图片 183">
            <a:extLst>
              <a:ext uri="{FF2B5EF4-FFF2-40B4-BE49-F238E27FC236}">
                <a16:creationId xmlns:a16="http://schemas.microsoft.com/office/drawing/2014/main" id="{6AF2E6D5-DDF3-60D4-73D0-0A38F7CEF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033" y="1425035"/>
            <a:ext cx="8828544" cy="3410763"/>
          </a:xfrm>
          <a:prstGeom prst="rect">
            <a:avLst/>
          </a:prstGeom>
          <a:noFill/>
          <a:ln w="9525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533370D-C033-8A24-8179-2211C337912C}"/>
              </a:ext>
            </a:extLst>
          </p:cNvPr>
          <p:cNvSpPr txBox="1"/>
          <p:nvPr/>
        </p:nvSpPr>
        <p:spPr>
          <a:xfrm>
            <a:off x="956402" y="5205130"/>
            <a:ext cx="9427118" cy="10237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6200" indent="3048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lang="zh-CN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资源空间包括我的资源和公共资源，为教师收集与整理教学</a:t>
            </a:r>
            <a:r>
              <a:rPr lang="en-US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、试题、视频等提供的电子空间。</a:t>
            </a:r>
            <a:endParaRPr lang="en-US" altLang="zh-CN" sz="14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6200" indent="3048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我的资源包含上传的课件资源、录播资源、试题以及测验等。</a:t>
            </a:r>
            <a:endParaRPr lang="en-US" altLang="zh-CN" sz="14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6200" indent="3048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教师可对教学资源进行查看、上传、删除、分享、复用、下载操作，创建属于自己的教学资源库。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98C929A-1A2E-B3B9-FAC6-AF90A4B98661}"/>
              </a:ext>
            </a:extLst>
          </p:cNvPr>
          <p:cNvSpPr/>
          <p:nvPr/>
        </p:nvSpPr>
        <p:spPr>
          <a:xfrm>
            <a:off x="8524740" y="3514058"/>
            <a:ext cx="1655580" cy="364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10B682F-A281-4B07-9041-3338F32D9D75}"/>
              </a:ext>
            </a:extLst>
          </p:cNvPr>
          <p:cNvSpPr/>
          <p:nvPr/>
        </p:nvSpPr>
        <p:spPr>
          <a:xfrm>
            <a:off x="1463313" y="1879663"/>
            <a:ext cx="1655580" cy="364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146395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93487DD-68C2-7888-2004-AA33B55E1E5C}"/>
              </a:ext>
            </a:extLst>
          </p:cNvPr>
          <p:cNvSpPr txBox="1"/>
          <p:nvPr/>
        </p:nvSpPr>
        <p:spPr>
          <a:xfrm>
            <a:off x="498115" y="237696"/>
            <a:ext cx="69791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三、一体化教学应用云平台使用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9A01B7C-D368-FE32-4F08-C6275D94669E}"/>
              </a:ext>
            </a:extLst>
          </p:cNvPr>
          <p:cNvSpPr/>
          <p:nvPr/>
        </p:nvSpPr>
        <p:spPr>
          <a:xfrm>
            <a:off x="3733013" y="2940359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一体化教学应用云平台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演示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5102313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D23A2E8-DBF3-0B7D-CF78-53AD9E566A43}"/>
              </a:ext>
            </a:extLst>
          </p:cNvPr>
          <p:cNvSpPr txBox="1"/>
          <p:nvPr/>
        </p:nvSpPr>
        <p:spPr>
          <a:xfrm>
            <a:off x="498115" y="237696"/>
            <a:ext cx="69791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四、轻新课堂使用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教室端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3E5776C-2236-2385-FF49-A8A2C76A5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15" y="1012571"/>
            <a:ext cx="11115041" cy="584542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23D183C-00C1-B1B8-5CE4-E46ACECEFE6F}"/>
              </a:ext>
            </a:extLst>
          </p:cNvPr>
          <p:cNvSpPr/>
          <p:nvPr/>
        </p:nvSpPr>
        <p:spPr>
          <a:xfrm>
            <a:off x="457199" y="4653342"/>
            <a:ext cx="688047" cy="7924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6132C92-A792-6724-D11A-EC9A79E3B253}"/>
              </a:ext>
            </a:extLst>
          </p:cNvPr>
          <p:cNvSpPr/>
          <p:nvPr/>
        </p:nvSpPr>
        <p:spPr>
          <a:xfrm>
            <a:off x="4856754" y="3048062"/>
            <a:ext cx="2397761" cy="10565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3A66D3-8A3D-CB3F-0884-78123689AD47}"/>
              </a:ext>
            </a:extLst>
          </p:cNvPr>
          <p:cNvSpPr/>
          <p:nvPr/>
        </p:nvSpPr>
        <p:spPr>
          <a:xfrm>
            <a:off x="11023875" y="1270062"/>
            <a:ext cx="589281" cy="7924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8B69DEF-3924-FE4B-3DFD-8A9A023CFCEC}"/>
              </a:ext>
            </a:extLst>
          </p:cNvPr>
          <p:cNvSpPr/>
          <p:nvPr/>
        </p:nvSpPr>
        <p:spPr>
          <a:xfrm>
            <a:off x="1970133" y="5251524"/>
            <a:ext cx="20175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、双击“轻新课堂教室端”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AD25248E-CF8D-7202-0562-D8A05578EA51}"/>
              </a:ext>
            </a:extLst>
          </p:cNvPr>
          <p:cNvCxnSpPr>
            <a:cxnSpLocks/>
          </p:cNvCxnSpPr>
          <p:nvPr/>
        </p:nvCxnSpPr>
        <p:spPr>
          <a:xfrm flipH="1" flipV="1">
            <a:off x="1245939" y="5286050"/>
            <a:ext cx="724194" cy="319417"/>
          </a:xfrm>
          <a:prstGeom prst="straightConnector1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19356D60-F285-5A67-FD72-FC1EC988DDCF}"/>
              </a:ext>
            </a:extLst>
          </p:cNvPr>
          <p:cNvSpPr/>
          <p:nvPr/>
        </p:nvSpPr>
        <p:spPr>
          <a:xfrm>
            <a:off x="8584293" y="2136840"/>
            <a:ext cx="21345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、登录轻新课堂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BD227D36-55D7-3042-E40C-FCA92E25F82D}"/>
              </a:ext>
            </a:extLst>
          </p:cNvPr>
          <p:cNvCxnSpPr>
            <a:cxnSpLocks/>
          </p:cNvCxnSpPr>
          <p:nvPr/>
        </p:nvCxnSpPr>
        <p:spPr>
          <a:xfrm flipV="1">
            <a:off x="10292080" y="1666270"/>
            <a:ext cx="609600" cy="396209"/>
          </a:xfrm>
          <a:prstGeom prst="straightConnector1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43DBAD13-54B2-2C03-6012-61E7DF27C8CB}"/>
              </a:ext>
            </a:extLst>
          </p:cNvPr>
          <p:cNvSpPr/>
          <p:nvPr/>
        </p:nvSpPr>
        <p:spPr>
          <a:xfrm>
            <a:off x="8462373" y="4497420"/>
            <a:ext cx="24393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、输入用户名密码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用户名：教工号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   码：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111111</a:t>
            </a:r>
          </a:p>
          <a:p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3AD89F8E-EC79-7A83-7144-7747D0C11A45}"/>
              </a:ext>
            </a:extLst>
          </p:cNvPr>
          <p:cNvCxnSpPr>
            <a:cxnSpLocks/>
          </p:cNvCxnSpPr>
          <p:nvPr/>
        </p:nvCxnSpPr>
        <p:spPr>
          <a:xfrm flipH="1" flipV="1">
            <a:off x="7425837" y="4178003"/>
            <a:ext cx="885043" cy="688637"/>
          </a:xfrm>
          <a:prstGeom prst="straightConnector1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89701988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3D84A5A-DC3C-104B-07EB-151C0C9609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25" y="1611868"/>
            <a:ext cx="5981322" cy="382789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0453A6E-F74A-5805-D9D2-03B70DB7007A}"/>
              </a:ext>
            </a:extLst>
          </p:cNvPr>
          <p:cNvSpPr txBox="1"/>
          <p:nvPr/>
        </p:nvSpPr>
        <p:spPr>
          <a:xfrm>
            <a:off x="498115" y="237696"/>
            <a:ext cx="69791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四、轻新课堂使用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教室端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1064AAA-13C3-08F4-3083-FFB4F931FA3F}"/>
              </a:ext>
            </a:extLst>
          </p:cNvPr>
          <p:cNvSpPr/>
          <p:nvPr/>
        </p:nvSpPr>
        <p:spPr>
          <a:xfrm>
            <a:off x="5804157" y="2193522"/>
            <a:ext cx="488030" cy="5216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56D97C4-89B4-9421-040A-03DA1BE7C1DB}"/>
              </a:ext>
            </a:extLst>
          </p:cNvPr>
          <p:cNvSpPr/>
          <p:nvPr/>
        </p:nvSpPr>
        <p:spPr>
          <a:xfrm>
            <a:off x="1077766" y="969319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教室与教室之间互动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731BE5A-DE13-E2F8-6312-4690C9D7C37A}"/>
              </a:ext>
            </a:extLst>
          </p:cNvPr>
          <p:cNvSpPr/>
          <p:nvPr/>
        </p:nvSpPr>
        <p:spPr>
          <a:xfrm>
            <a:off x="3679308" y="2340406"/>
            <a:ext cx="488030" cy="3359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B66B5D52-291F-8845-268A-01AC548301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" t="12107" r="25283" b="10028"/>
          <a:stretch/>
        </p:blipFill>
        <p:spPr>
          <a:xfrm>
            <a:off x="6837681" y="1611868"/>
            <a:ext cx="5281996" cy="3548379"/>
          </a:xfrm>
          <a:prstGeom prst="rect">
            <a:avLst/>
          </a:prstGeom>
        </p:spPr>
      </p:pic>
      <p:sp>
        <p:nvSpPr>
          <p:cNvPr id="16" name="箭头: 右 15">
            <a:extLst>
              <a:ext uri="{FF2B5EF4-FFF2-40B4-BE49-F238E27FC236}">
                <a16:creationId xmlns:a16="http://schemas.microsoft.com/office/drawing/2014/main" id="{464E98F6-58DB-A037-1D42-1DA2A5E065C2}"/>
              </a:ext>
            </a:extLst>
          </p:cNvPr>
          <p:cNvSpPr/>
          <p:nvPr/>
        </p:nvSpPr>
        <p:spPr>
          <a:xfrm>
            <a:off x="6471920" y="3385336"/>
            <a:ext cx="1005326" cy="733655"/>
          </a:xfrm>
          <a:prstGeom prst="rightArrow">
            <a:avLst/>
          </a:prstGeom>
          <a:solidFill>
            <a:schemeClr val="accent4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FAEFA3B-8122-A2C8-4E76-58EBAB4F83F1}"/>
              </a:ext>
            </a:extLst>
          </p:cNvPr>
          <p:cNvSpPr/>
          <p:nvPr/>
        </p:nvSpPr>
        <p:spPr>
          <a:xfrm>
            <a:off x="8961906" y="4118991"/>
            <a:ext cx="1005325" cy="3359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F99E5C7-9491-9C86-B14E-3566933DC387}"/>
              </a:ext>
            </a:extLst>
          </p:cNvPr>
          <p:cNvSpPr/>
          <p:nvPr/>
        </p:nvSpPr>
        <p:spPr>
          <a:xfrm>
            <a:off x="3679308" y="3429000"/>
            <a:ext cx="1307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、选择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“课表”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8B22FD9-320A-ACBE-EA20-0CE6A54A5C66}"/>
              </a:ext>
            </a:extLst>
          </p:cNvPr>
          <p:cNvCxnSpPr>
            <a:cxnSpLocks/>
          </p:cNvCxnSpPr>
          <p:nvPr/>
        </p:nvCxnSpPr>
        <p:spPr>
          <a:xfrm flipV="1">
            <a:off x="5090160" y="2676309"/>
            <a:ext cx="579120" cy="709027"/>
          </a:xfrm>
          <a:prstGeom prst="straightConnector1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B02033C2-F596-248F-D30A-9E40EFFFDB89}"/>
              </a:ext>
            </a:extLst>
          </p:cNvPr>
          <p:cNvSpPr/>
          <p:nvPr/>
        </p:nvSpPr>
        <p:spPr>
          <a:xfrm>
            <a:off x="431037" y="3228945"/>
            <a:ext cx="28106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、选择“快速课堂”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8987B74C-77EB-640B-EB03-D836BB24752A}"/>
              </a:ext>
            </a:extLst>
          </p:cNvPr>
          <p:cNvCxnSpPr>
            <a:cxnSpLocks/>
          </p:cNvCxnSpPr>
          <p:nvPr/>
        </p:nvCxnSpPr>
        <p:spPr>
          <a:xfrm flipV="1">
            <a:off x="2184299" y="2501100"/>
            <a:ext cx="1360132" cy="637315"/>
          </a:xfrm>
          <a:prstGeom prst="straightConnector1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922B7EBD-9066-F9BC-7A06-980867F7166B}"/>
              </a:ext>
            </a:extLst>
          </p:cNvPr>
          <p:cNvSpPr/>
          <p:nvPr/>
        </p:nvSpPr>
        <p:spPr>
          <a:xfrm>
            <a:off x="8036476" y="4797547"/>
            <a:ext cx="3861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、选择“立即进入课堂”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022135A6-7511-1B8F-E2A4-8CBDB222032C}"/>
              </a:ext>
            </a:extLst>
          </p:cNvPr>
          <p:cNvCxnSpPr>
            <a:cxnSpLocks/>
          </p:cNvCxnSpPr>
          <p:nvPr/>
        </p:nvCxnSpPr>
        <p:spPr>
          <a:xfrm flipV="1">
            <a:off x="9478679" y="4492304"/>
            <a:ext cx="0" cy="359096"/>
          </a:xfrm>
          <a:prstGeom prst="straightConnector1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23787440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D724097-255C-68E0-E9FB-25B969980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839" y="1423947"/>
            <a:ext cx="7802880" cy="509431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2F174D-E8E9-62D4-EA8B-2CF851601E0E}"/>
              </a:ext>
            </a:extLst>
          </p:cNvPr>
          <p:cNvSpPr txBox="1"/>
          <p:nvPr/>
        </p:nvSpPr>
        <p:spPr>
          <a:xfrm>
            <a:off x="498115" y="237696"/>
            <a:ext cx="69791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四、轻新课堂使用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教室端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DB02ABA-06B0-F4C5-C2FF-10C28F121799}"/>
              </a:ext>
            </a:extLst>
          </p:cNvPr>
          <p:cNvSpPr/>
          <p:nvPr/>
        </p:nvSpPr>
        <p:spPr>
          <a:xfrm>
            <a:off x="1077766" y="969319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教室与教室之间互动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117910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C869F60-FE56-1A3C-BF41-0620A679AFF7}"/>
              </a:ext>
            </a:extLst>
          </p:cNvPr>
          <p:cNvSpPr txBox="1"/>
          <p:nvPr/>
        </p:nvSpPr>
        <p:spPr>
          <a:xfrm>
            <a:off x="498115" y="237696"/>
            <a:ext cx="69791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四、轻新课堂使用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—APP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F6FB564-F66F-34B8-41B1-5F908E9DE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06" y="1423947"/>
            <a:ext cx="6492240" cy="431907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814567B-DF51-0007-1536-C96B00C19913}"/>
              </a:ext>
            </a:extLst>
          </p:cNvPr>
          <p:cNvSpPr/>
          <p:nvPr/>
        </p:nvSpPr>
        <p:spPr>
          <a:xfrm>
            <a:off x="1077766" y="969319"/>
            <a:ext cx="1124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APP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下载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33A175-0FC2-6537-1CED-F1E4EAF86012}"/>
              </a:ext>
            </a:extLst>
          </p:cNvPr>
          <p:cNvSpPr txBox="1"/>
          <p:nvPr/>
        </p:nvSpPr>
        <p:spPr>
          <a:xfrm>
            <a:off x="7954474" y="1412855"/>
            <a:ext cx="4135926" cy="333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800" dirty="0">
                <a:solidFill>
                  <a:schemeClr val="bg1"/>
                </a:solidFill>
                <a:cs typeface="+mn-ea"/>
                <a:sym typeface="+mn-lt"/>
              </a:rPr>
              <a:t>扫描二维码安装，部分安卓手机会推荐从市场安装其他版本，请忽略；</a:t>
            </a:r>
            <a:endParaRPr lang="en-US" altLang="zh-CN" sz="18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zh-CN" sz="1800" dirty="0">
                <a:solidFill>
                  <a:schemeClr val="bg1"/>
                </a:solidFill>
                <a:cs typeface="+mn-ea"/>
                <a:sym typeface="+mn-lt"/>
              </a:rPr>
              <a:t>苹果手机安装后，</a:t>
            </a:r>
            <a:endParaRPr lang="en-US" altLang="zh-CN" sz="18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zh-CN" sz="1800" dirty="0">
                <a:solidFill>
                  <a:schemeClr val="bg1"/>
                </a:solidFill>
                <a:cs typeface="+mn-ea"/>
                <a:sym typeface="+mn-lt"/>
              </a:rPr>
              <a:t>请在【设置】</a:t>
            </a:r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-</a:t>
            </a:r>
            <a:r>
              <a:rPr lang="zh-CN" altLang="zh-CN" sz="1800" dirty="0">
                <a:solidFill>
                  <a:schemeClr val="bg1"/>
                </a:solidFill>
                <a:cs typeface="+mn-ea"/>
                <a:sym typeface="+mn-lt"/>
              </a:rPr>
              <a:t>【通用】</a:t>
            </a:r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-</a:t>
            </a:r>
            <a:r>
              <a:rPr lang="zh-CN" altLang="zh-CN" sz="1800" dirty="0">
                <a:solidFill>
                  <a:schemeClr val="bg1"/>
                </a:solidFill>
                <a:cs typeface="+mn-ea"/>
                <a:sym typeface="+mn-lt"/>
              </a:rPr>
              <a:t>【设备管理“</a:t>
            </a:r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Beijing JYD</a:t>
            </a:r>
            <a:r>
              <a:rPr lang="zh-CN" altLang="zh-CN" sz="1800" dirty="0">
                <a:solidFill>
                  <a:schemeClr val="bg1"/>
                </a:solidFill>
                <a:cs typeface="+mn-ea"/>
                <a:sym typeface="+mn-lt"/>
              </a:rPr>
              <a:t>…”】中选择“信任”。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35154B8-5D0F-9E29-0B15-9BB5BB5E65E5}"/>
              </a:ext>
            </a:extLst>
          </p:cNvPr>
          <p:cNvSpPr/>
          <p:nvPr/>
        </p:nvSpPr>
        <p:spPr>
          <a:xfrm>
            <a:off x="2001587" y="3188020"/>
            <a:ext cx="2514429" cy="13559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37B7869E-1F03-4D66-EB10-8E502B8B0357}"/>
              </a:ext>
            </a:extLst>
          </p:cNvPr>
          <p:cNvCxnSpPr>
            <a:cxnSpLocks/>
          </p:cNvCxnSpPr>
          <p:nvPr/>
        </p:nvCxnSpPr>
        <p:spPr>
          <a:xfrm flipH="1">
            <a:off x="4655976" y="1856792"/>
            <a:ext cx="3298498" cy="1222224"/>
          </a:xfrm>
          <a:prstGeom prst="straightConnector1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19118574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6034A43-8785-A57C-A26A-96092CB72241}"/>
              </a:ext>
            </a:extLst>
          </p:cNvPr>
          <p:cNvSpPr txBox="1"/>
          <p:nvPr/>
        </p:nvSpPr>
        <p:spPr>
          <a:xfrm>
            <a:off x="498115" y="237696"/>
            <a:ext cx="69791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四、轻新课堂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16999F1-296E-3898-848E-C45C892049CE}"/>
              </a:ext>
            </a:extLst>
          </p:cNvPr>
          <p:cNvSpPr/>
          <p:nvPr/>
        </p:nvSpPr>
        <p:spPr>
          <a:xfrm>
            <a:off x="1077766" y="969319"/>
            <a:ext cx="1124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APP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登录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4DC784A-0188-B259-A76C-C730D7C743A4}"/>
              </a:ext>
            </a:extLst>
          </p:cNvPr>
          <p:cNvSpPr txBox="1"/>
          <p:nvPr/>
        </p:nvSpPr>
        <p:spPr>
          <a:xfrm>
            <a:off x="1340308" y="4975993"/>
            <a:ext cx="3597452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、选择学校，填写用户名和密码，点击登录进入首页。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、用户名，密码与一体化平台相同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图片 197" descr="IMG_256">
            <a:extLst>
              <a:ext uri="{FF2B5EF4-FFF2-40B4-BE49-F238E27FC236}">
                <a16:creationId xmlns:a16="http://schemas.microsoft.com/office/drawing/2014/main" id="{222938DA-7AED-4532-1545-5F7CFC42ED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2" b="47498"/>
          <a:stretch/>
        </p:blipFill>
        <p:spPr bwMode="auto">
          <a:xfrm>
            <a:off x="1446330" y="1599047"/>
            <a:ext cx="3145990" cy="326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1830B97-44D4-891E-F6B8-14DB9AF82BAC}"/>
              </a:ext>
            </a:extLst>
          </p:cNvPr>
          <p:cNvSpPr/>
          <p:nvPr/>
        </p:nvSpPr>
        <p:spPr>
          <a:xfrm>
            <a:off x="1535906" y="2089234"/>
            <a:ext cx="2983399" cy="18020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9" name="图片 152" descr="73e41f11ce99df3a5c05190dbfb9092">
            <a:extLst>
              <a:ext uri="{FF2B5EF4-FFF2-40B4-BE49-F238E27FC236}">
                <a16:creationId xmlns:a16="http://schemas.microsoft.com/office/drawing/2014/main" id="{7DB47870-9522-0408-B3C8-5289D0415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3"/>
          <a:stretch/>
        </p:blipFill>
        <p:spPr bwMode="auto">
          <a:xfrm>
            <a:off x="6592410" y="621299"/>
            <a:ext cx="2634941" cy="4354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9CEC35B-4099-F2F9-2BC8-6F6EF627D31C}"/>
              </a:ext>
            </a:extLst>
          </p:cNvPr>
          <p:cNvSpPr txBox="1"/>
          <p:nvPr/>
        </p:nvSpPr>
        <p:spPr>
          <a:xfrm>
            <a:off x="6592410" y="5269145"/>
            <a:ext cx="3131351" cy="1169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CN" altLang="zh-CN" sz="1400" dirty="0">
                <a:solidFill>
                  <a:schemeClr val="bg1"/>
                </a:solidFill>
                <a:cs typeface="+mn-ea"/>
                <a:sym typeface="+mn-lt"/>
              </a:rPr>
              <a:t>登录成功之后进入首页。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zh-CN" sz="1400" dirty="0">
                <a:solidFill>
                  <a:schemeClr val="bg1"/>
                </a:solidFill>
                <a:cs typeface="+mn-ea"/>
                <a:sym typeface="+mn-lt"/>
              </a:rPr>
              <a:t>教师可用手机或者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PAD</a:t>
            </a:r>
            <a:r>
              <a:rPr lang="zh-CN" altLang="zh-CN" sz="1400" dirty="0">
                <a:solidFill>
                  <a:schemeClr val="bg1"/>
                </a:solidFill>
                <a:cs typeface="+mn-ea"/>
                <a:sym typeface="+mn-lt"/>
              </a:rPr>
              <a:t>进行移动授课，首页界面可进行点名、随机选人、抢答、提问、测验等操作服务于课堂教学。点击即可进入相应界面。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D34439E-B0DE-361B-7E30-64A2B2CB6F0D}"/>
              </a:ext>
            </a:extLst>
          </p:cNvPr>
          <p:cNvSpPr/>
          <p:nvPr/>
        </p:nvSpPr>
        <p:spPr>
          <a:xfrm>
            <a:off x="6592410" y="666495"/>
            <a:ext cx="2539486" cy="5106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7DEBDCA-CE1F-E219-304B-BCCF1D5EEE47}"/>
              </a:ext>
            </a:extLst>
          </p:cNvPr>
          <p:cNvSpPr/>
          <p:nvPr/>
        </p:nvSpPr>
        <p:spPr>
          <a:xfrm>
            <a:off x="6649455" y="1288274"/>
            <a:ext cx="2539485" cy="9774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064948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6034A43-8785-A57C-A26A-96092CB72241}"/>
              </a:ext>
            </a:extLst>
          </p:cNvPr>
          <p:cNvSpPr txBox="1"/>
          <p:nvPr/>
        </p:nvSpPr>
        <p:spPr>
          <a:xfrm>
            <a:off x="498115" y="237696"/>
            <a:ext cx="69791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五、答疑</a:t>
            </a:r>
            <a:endParaRPr kumimoji="0" lang="zh-CN" alt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E1A0A6B-69EC-8FA8-6ED2-06E1E31A7003}"/>
              </a:ext>
            </a:extLst>
          </p:cNvPr>
          <p:cNvSpPr/>
          <p:nvPr/>
        </p:nvSpPr>
        <p:spPr>
          <a:xfrm>
            <a:off x="5165626" y="5937638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答疑群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31490F5-513B-75EC-3D05-24845E96E4D9}"/>
              </a:ext>
            </a:extLst>
          </p:cNvPr>
          <p:cNvSpPr txBox="1"/>
          <p:nvPr/>
        </p:nvSpPr>
        <p:spPr>
          <a:xfrm>
            <a:off x="315583" y="5648006"/>
            <a:ext cx="3101564" cy="8744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技术服务电话：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赵工：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17696666198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58B8597-69EA-8707-83B8-E3E43501FB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7" b="27688"/>
          <a:stretch/>
        </p:blipFill>
        <p:spPr>
          <a:xfrm>
            <a:off x="2894128" y="480402"/>
            <a:ext cx="6169114" cy="521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94993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图片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8" name="矩形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67CFE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Agency FB"/>
                  <a:ea typeface="Agency FB"/>
                  <a:cs typeface="Agency FB"/>
                  <a:sym typeface="Agency FB"/>
                </a:defRPr>
              </a:pPr>
              <a:endParaRPr/>
            </a:p>
          </p:txBody>
        </p:sp>
        <p:pic>
          <p:nvPicPr>
            <p:cNvPr id="49" name="image1.png" descr="image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1" name="图片 6" descr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424539"/>
            <a:ext cx="6413500" cy="3004461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文本框 14"/>
          <p:cNvSpPr txBox="1"/>
          <p:nvPr/>
        </p:nvSpPr>
        <p:spPr>
          <a:xfrm>
            <a:off x="5389902" y="3832133"/>
            <a:ext cx="132343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48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字魂58号-创中黑"/>
                <a:ea typeface="字魂58号-创中黑"/>
                <a:cs typeface="字魂58号-创中黑"/>
                <a:sym typeface="字魂58号-创中黑"/>
              </a:defRPr>
            </a:lvl1pPr>
          </a:lstStyle>
          <a:p>
            <a:r>
              <a:rPr lang="zh-CN" altLang="en-US" dirty="0"/>
              <a:t>谢谢</a:t>
            </a:r>
            <a:endParaRPr dirty="0"/>
          </a:p>
        </p:txBody>
      </p:sp>
      <p:sp>
        <p:nvSpPr>
          <p:cNvPr id="53" name="直接连接符 15"/>
          <p:cNvSpPr/>
          <p:nvPr/>
        </p:nvSpPr>
        <p:spPr>
          <a:xfrm>
            <a:off x="5571042" y="4841321"/>
            <a:ext cx="961159" cy="3"/>
          </a:xfrm>
          <a:prstGeom prst="line">
            <a:avLst/>
          </a:prstGeom>
          <a:ln w="38100">
            <a:solidFill>
              <a:srgbClr val="0D69FF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4" name="文本框 16"/>
          <p:cNvSpPr txBox="1"/>
          <p:nvPr/>
        </p:nvSpPr>
        <p:spPr>
          <a:xfrm>
            <a:off x="4202403" y="4951788"/>
            <a:ext cx="3787186" cy="408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b="1">
                <a:solidFill>
                  <a:srgbClr val="6EC7D6"/>
                </a:solidFill>
                <a:latin typeface="字魂59号-创粗黑"/>
                <a:ea typeface="字魂59号-创粗黑"/>
                <a:cs typeface="字魂59号-创粗黑"/>
                <a:sym typeface="字魂59号-创粗黑"/>
              </a:defRPr>
            </a:lvl1pPr>
          </a:lstStyle>
          <a:p>
            <a:r>
              <a:t>乐业达己  敬业达人  客户永远在我心</a:t>
            </a:r>
          </a:p>
        </p:txBody>
      </p:sp>
      <p:pic>
        <p:nvPicPr>
          <p:cNvPr id="55" name="公司标志-01.png" descr="公司标志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526" y="494654"/>
            <a:ext cx="1535666" cy="2229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81167470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空白演示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87308_1*a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4467</TotalTime>
  <Words>1310</Words>
  <Application>Microsoft Office PowerPoint</Application>
  <PresentationFormat>宽屏</PresentationFormat>
  <Paragraphs>162</Paragraphs>
  <Slides>29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Agency FB</vt:lpstr>
      <vt:lpstr>等线</vt:lpstr>
      <vt:lpstr>微软雅黑</vt:lpstr>
      <vt:lpstr>字魂58号-创中黑</vt:lpstr>
      <vt:lpstr>字魂59号-创粗黑</vt:lpstr>
      <vt:lpstr>Arial</vt:lpstr>
      <vt:lpstr>Helvetica</vt:lpstr>
      <vt:lpstr>Wingdings</vt:lpstr>
      <vt:lpstr>Office 主题​​</vt:lpstr>
      <vt:lpstr>齐齐哈尔医学院 智慧教室使用介绍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Admin</cp:lastModifiedBy>
  <cp:revision>877</cp:revision>
  <dcterms:modified xsi:type="dcterms:W3CDTF">2023-02-26T07:04:41Z</dcterms:modified>
</cp:coreProperties>
</file>